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32.png" ContentType="image/png"/>
  <Override PartName="/ppt/media/image69.png" ContentType="image/png"/>
  <Override PartName="/ppt/media/image2.png" ContentType="image/png"/>
  <Override PartName="/ppt/media/image14.png" ContentType="image/png"/>
  <Override PartName="/ppt/media/image20.png" ContentType="image/png"/>
  <Override PartName="/ppt/media/image57.png" ContentType="image/png"/>
  <Override PartName="/ppt/media/image21.png" ContentType="image/png"/>
  <Override PartName="/ppt/media/image58.png" ContentType="image/png"/>
  <Override PartName="/ppt/media/image33.png" ContentType="image/png"/>
  <Override PartName="/ppt/media/image15.png" ContentType="image/png"/>
  <Override PartName="/ppt/media/image3.png" ContentType="image/png"/>
  <Override PartName="/ppt/media/image68.png" ContentType="image/png"/>
  <Override PartName="/ppt/media/image31.png" ContentType="image/png"/>
  <Override PartName="/ppt/media/image67.gif" ContentType="image/gif"/>
  <Override PartName="/ppt/media/image23.png" ContentType="image/png"/>
  <Override PartName="/ppt/media/image66.png" ContentType="image/png"/>
  <Override PartName="/ppt/media/image65.png" ContentType="image/png"/>
  <Override PartName="/ppt/media/image27.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24.png" ContentType="image/png"/>
  <Override PartName="/ppt/media/image59.png" ContentType="image/png"/>
  <Override PartName="/ppt/media/image22.png" ContentType="image/png"/>
  <Override PartName="/ppt/media/image61.png" ContentType="image/png"/>
  <Override PartName="/ppt/media/image60.png" ContentType="image/png"/>
  <Override PartName="/ppt/media/image16.png" ContentType="image/png"/>
  <Override PartName="/ppt/media/image4.png" ContentType="image/png"/>
  <Override PartName="/ppt/media/image34.png" ContentType="image/png"/>
  <Override PartName="/ppt/media/image28.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0.png" ContentType="image/png"/>
  <Override PartName="/ppt/media/image39.gif" ContentType="image/gif"/>
  <Override PartName="/ppt/media/image40.png" ContentType="image/png"/>
  <Override PartName="/ppt/media/image41.png" ContentType="image/png"/>
  <Override PartName="/ppt/media/image42.png" ContentType="image/png"/>
  <Override PartName="/ppt/media/image43.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0"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1"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2"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3"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4"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4AD4F61-0657-4E59-AF1F-E90CA0FFA37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freeicons.io/"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s://snyk.io/wp-content/uploads/jvm_2020.pdf" TargetMode="External"/><Relationship Id="rId2" Type="http://schemas.openxmlformats.org/officeDocument/2006/relationships/hyperlink" Target="https://insights.stackoverflow.com/survey/2020#technology-most-loved-dreaded-and-wanted-languages-loved" TargetMode="External"/><Relationship Id="rId3" Type="http://schemas.openxmlformats.org/officeDocument/2006/relationships/slide" Target="../slides/slide6.xml"/><Relationship Id="rId4"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sldImg"/>
          </p:nvPr>
        </p:nvSpPr>
        <p:spPr>
          <a:xfrm>
            <a:off x="381240" y="685800"/>
            <a:ext cx="6094080" cy="3427200"/>
          </a:xfrm>
          <a:prstGeom prst="rect">
            <a:avLst/>
          </a:prstGeom>
        </p:spPr>
      </p:sp>
      <p:sp>
        <p:nvSpPr>
          <p:cNvPr id="265"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StarSymbol"/>
              <a:buChar char="-"/>
            </a:pPr>
            <a:r>
              <a:rPr b="0" lang="en-GB" sz="1100" spc="-1" strike="noStrike">
                <a:latin typeface="Arial"/>
              </a:rPr>
              <a:t>Object - Kotlin will handle if something worth to convert to primitives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When a function’s arguments has default values, the argument can be omitted during function call, and the variable will get the default value</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With named arguments we can change argument orders and the codebase is also more resistant to refactorings</a:t>
            </a: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381240" y="685800"/>
            <a:ext cx="6094080" cy="3427200"/>
          </a:xfrm>
          <a:prstGeom prst="rect">
            <a:avLst/>
          </a:prstGeom>
        </p:spPr>
      </p:sp>
      <p:sp>
        <p:nvSpPr>
          <p:cNvPr id="267"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StarSymbol"/>
              <a:buChar char="-"/>
            </a:pPr>
            <a:r>
              <a:rPr b="0" lang="en-GB" sz="1100" spc="-1" strike="noStrike">
                <a:latin typeface="Arial"/>
              </a:rPr>
              <a:t>Conditional expressions help you use immutable variables when you need conditional logic (when and try is also an expression in kotlin)</a:t>
            </a: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381240" y="685800"/>
            <a:ext cx="6094080" cy="3427200"/>
          </a:xfrm>
          <a:prstGeom prst="rect">
            <a:avLst/>
          </a:prstGeom>
        </p:spPr>
      </p:sp>
      <p:sp>
        <p:nvSpPr>
          <p:cNvPr id="269"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switch - multiple conditions, can be used only with string, enum, and primitives (and it’s boxed types)</a:t>
            </a:r>
            <a:endParaRPr b="0" lang="en-US" sz="1100" spc="-1" strike="noStrike">
              <a:latin typeface="Arial"/>
            </a:endParaRPr>
          </a:p>
          <a:p>
            <a:pPr marL="216000" indent="-214920">
              <a:lnSpc>
                <a:spcPct val="100000"/>
              </a:lnSpc>
              <a:tabLst>
                <a:tab algn="l" pos="0"/>
              </a:tabLst>
            </a:pPr>
            <a:r>
              <a:rPr b="0" lang="en-GB" sz="1100" spc="-1" strike="noStrike">
                <a:latin typeface="Arial"/>
              </a:rPr>
              <a:t>when - similar to switch, but hard to make real comparison</a:t>
            </a: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sldImg"/>
          </p:nvPr>
        </p:nvSpPr>
        <p:spPr>
          <a:xfrm>
            <a:off x="381240" y="685800"/>
            <a:ext cx="6094080" cy="3427200"/>
          </a:xfrm>
          <a:prstGeom prst="rect">
            <a:avLst/>
          </a:prstGeom>
        </p:spPr>
      </p:sp>
      <p:sp>
        <p:nvSpPr>
          <p:cNvPr id="271"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The Kotlin Standard Library provides a comprehensive set of tools for managing collections</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a:p>
            <a:pPr marL="457200" indent="-315720">
              <a:lnSpc>
                <a:spcPct val="100000"/>
              </a:lnSpc>
              <a:buClr>
                <a:srgbClr val="000000"/>
              </a:buClr>
              <a:buFont typeface="Wingdings" charset="2"/>
              <a:buChar char=""/>
              <a:tabLst>
                <a:tab algn="l" pos="0"/>
              </a:tabLst>
            </a:pPr>
            <a:r>
              <a:rPr b="0" lang="en-GB" sz="1100" spc="-1" strike="noStrike">
                <a:latin typeface="Arial"/>
              </a:rPr>
              <a:t>List is an ordered collection with access to elements by indices – integer numbers that reflect their position. Elements can occur more than once in a list. An example of a list is a sentence: it's a group of words, their order is important, and they can repeat.</a:t>
            </a:r>
            <a:endParaRPr b="0" lang="en-US" sz="1100" spc="-1" strike="noStrike">
              <a:latin typeface="Arial"/>
            </a:endParaRPr>
          </a:p>
          <a:p>
            <a:pPr>
              <a:lnSpc>
                <a:spcPct val="100000"/>
              </a:lnSpc>
              <a:tabLst>
                <a:tab algn="l" pos="0"/>
              </a:tabLst>
            </a:pPr>
            <a:r>
              <a:rPr b="0" lang="en-GB" sz="1100" spc="-1" strike="noStrike">
                <a:latin typeface="Arial"/>
              </a:rPr>
              <a:t>Collection factories since Java 9</a:t>
            </a:r>
            <a:endParaRPr b="0" lang="en-US" sz="1100" spc="-1" strike="noStrike">
              <a:latin typeface="Arial"/>
            </a:endParaRPr>
          </a:p>
          <a:p>
            <a:pPr>
              <a:lnSpc>
                <a:spcPct val="100000"/>
              </a:lnSpc>
              <a:tabLst>
                <a:tab algn="l" pos="0"/>
              </a:tabLst>
            </a:pPr>
            <a:r>
              <a:rPr b="0" lang="en-GB" sz="1100" spc="-1" strike="noStrike">
                <a:latin typeface="Arial"/>
              </a:rPr>
              <a:t>To use immutable collections prior Java 9 you need to wrap into unmodifiable collection or to use external library.</a:t>
            </a:r>
            <a:endParaRPr b="0" lang="en-US" sz="1100" spc="-1" strike="noStrike">
              <a:latin typeface="Arial"/>
            </a:endParaRPr>
          </a:p>
          <a:p>
            <a:pPr>
              <a:lnSpc>
                <a:spcPct val="100000"/>
              </a:lnSpc>
              <a:tabLst>
                <a:tab algn="l" pos="0"/>
              </a:tabLst>
            </a:pPr>
            <a:r>
              <a:rPr b="0" lang="en-GB" sz="1100" spc="-1" strike="noStrike">
                <a:latin typeface="Arial"/>
              </a:rPr>
              <a:t>In Kotlin mutable collections are still create copy, but allows to change data by reference</a:t>
            </a:r>
            <a:endParaRPr b="0" lang="en-US" sz="1100" spc="-1" strike="noStrike">
              <a:latin typeface="Arial"/>
            </a:endParaRPr>
          </a:p>
          <a:p>
            <a:pPr>
              <a:lnSpc>
                <a:spcPct val="100000"/>
              </a:lnSpc>
              <a:tabLst>
                <a:tab algn="l" pos="0"/>
              </a:tabLst>
            </a:pPr>
            <a:r>
              <a:rPr b="0" lang="en-GB" sz="1100" spc="-1" strike="noStrike">
                <a:latin typeface="Arial"/>
              </a:rPr>
              <a:t>Java works on the same variable (see remove and set after)</a:t>
            </a:r>
            <a:endParaRPr b="0" lang="en-US" sz="1100" spc="-1" strike="noStrike">
              <a:latin typeface="Arial"/>
            </a:endParaRPr>
          </a:p>
          <a:p>
            <a:pPr>
              <a:lnSpc>
                <a:spcPct val="100000"/>
              </a:lnSpc>
              <a:tabLst>
                <a:tab algn="l" pos="0"/>
              </a:tabLst>
            </a:pPr>
            <a:r>
              <a:rPr b="0" lang="en-GB" sz="1100" spc="-1" strike="noStrike">
                <a:latin typeface="Arial"/>
              </a:rPr>
              <a:t>By using immutable collections and by using copies it is possible to reduce the number of accidents and problems when working with collections</a:t>
            </a:r>
            <a:endParaRPr b="0" lang="en-US"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381240" y="685800"/>
            <a:ext cx="6094080" cy="3427200"/>
          </a:xfrm>
          <a:prstGeom prst="rect">
            <a:avLst/>
          </a:prstGeom>
        </p:spPr>
      </p:sp>
      <p:sp>
        <p:nvSpPr>
          <p:cNvPr id="273"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Wingdings" charset="2"/>
              <a:buChar char=""/>
            </a:pPr>
            <a:r>
              <a:rPr b="0" lang="en-GB" sz="1100" spc="-1" strike="noStrike">
                <a:latin typeface="Arial"/>
              </a:rPr>
              <a:t>Set is a collection of unique elements. It reflects the mathematical abstraction of set: a group of objects without repetitions. Generally, the order of set elements has no significance. For example, an alphabet is a set of letters.</a:t>
            </a:r>
            <a:endParaRPr b="0" lang="en-US" sz="1100" spc="-1" strike="noStrike">
              <a:latin typeface="Arial"/>
            </a:endParaRPr>
          </a:p>
          <a:p>
            <a:pPr>
              <a:lnSpc>
                <a:spcPct val="100000"/>
              </a:lnSpc>
              <a:tabLst>
                <a:tab algn="l" pos="0"/>
              </a:tabLst>
            </a:pPr>
            <a:endParaRPr b="0" lang="en-US"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381240" y="685800"/>
            <a:ext cx="6094080" cy="3427200"/>
          </a:xfrm>
          <a:prstGeom prst="rect">
            <a:avLst/>
          </a:prstGeom>
        </p:spPr>
      </p:sp>
      <p:sp>
        <p:nvSpPr>
          <p:cNvPr id="275"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Wingdings" charset="2"/>
              <a:buChar char=""/>
            </a:pPr>
            <a:r>
              <a:rPr b="0" lang="en-GB" sz="1100" spc="-1" strike="noStrike">
                <a:latin typeface="Arial"/>
              </a:rPr>
              <a:t>Map (or dictionary) is a set of key-value pairs. Keys are unique, and each of them maps to exactly one value. The values can be duplicates. Maps are useful for storing logical connections between objects, for example, an employee's ID and their position.</a:t>
            </a:r>
            <a:endParaRPr b="0" lang="en-US"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sldImg"/>
          </p:nvPr>
        </p:nvSpPr>
        <p:spPr>
          <a:xfrm>
            <a:off x="381240" y="685800"/>
            <a:ext cx="6094080" cy="3427200"/>
          </a:xfrm>
          <a:prstGeom prst="rect">
            <a:avLst/>
          </a:prstGeom>
        </p:spPr>
      </p:sp>
      <p:sp>
        <p:nvSpPr>
          <p:cNvPr id="277"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Java stream is lazy by default. Kotlin transformations are much simpler and versatile but eager by default (there is possibility for laziness)</a:t>
            </a:r>
            <a:endParaRPr b="0" lang="en-US" sz="1100" spc="-1" strike="noStrike">
              <a:latin typeface="Arial"/>
            </a:endParaRPr>
          </a:p>
          <a:p>
            <a:pPr marL="216000" indent="-214920">
              <a:lnSpc>
                <a:spcPct val="100000"/>
              </a:lnSpc>
              <a:tabLst>
                <a:tab algn="l" pos="0"/>
              </a:tabLst>
            </a:pPr>
            <a:r>
              <a:rPr b="0" lang="en-GB" sz="1100" spc="-1" strike="noStrike">
                <a:latin typeface="Arial"/>
              </a:rPr>
              <a:t>With Kotlin you can stop (or change) the chain of transformation anytime, because every operation creates a new collection. You don’t need to care about terminal operations. In Java streams without terminal operations you just define the chain of transformation but it will not be executed (you must subscribe with a terminal operation)</a:t>
            </a: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381240" y="685800"/>
            <a:ext cx="6094080" cy="3427200"/>
          </a:xfrm>
          <a:prstGeom prst="rect">
            <a:avLst/>
          </a:prstGeom>
        </p:spPr>
      </p:sp>
      <p:sp>
        <p:nvSpPr>
          <p:cNvPr id="255"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u="sng">
                <a:solidFill>
                  <a:srgbClr val="000000"/>
                </a:solidFill>
                <a:uFillTx/>
                <a:latin typeface="Arial"/>
                <a:hlinkClick r:id="rId1"/>
              </a:rPr>
              <a:t>https://freeicons.io/</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381240" y="685800"/>
            <a:ext cx="6094080" cy="3427200"/>
          </a:xfrm>
          <a:prstGeom prst="rect">
            <a:avLst/>
          </a:prstGeom>
        </p:spPr>
      </p:sp>
      <p:sp>
        <p:nvSpPr>
          <p:cNvPr id="279"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Classes are used to hold data and state.</a:t>
            </a:r>
            <a:endParaRPr b="0" lang="en-US" sz="1100" spc="-1" strike="noStrike">
              <a:latin typeface="Arial"/>
            </a:endParaRPr>
          </a:p>
          <a:p>
            <a:pPr marL="216000" indent="-214920">
              <a:lnSpc>
                <a:spcPct val="100000"/>
              </a:lnSpc>
              <a:tabLst>
                <a:tab algn="l" pos="0"/>
              </a:tabLst>
            </a:pPr>
            <a:r>
              <a:rPr b="0" lang="en-GB" sz="1100" spc="-1" strike="noStrike">
                <a:latin typeface="Arial"/>
              </a:rPr>
              <a:t>This is how you would write a simple immutable class what is equivalent with Kotlin class on the next slide.</a:t>
            </a:r>
            <a:endParaRPr b="0" lang="en-US" sz="1100" spc="-1" strike="noStrike">
              <a:latin typeface="Arial"/>
            </a:endParaRPr>
          </a:p>
          <a:p>
            <a:pPr marL="216000" indent="-214920">
              <a:lnSpc>
                <a:spcPct val="100000"/>
              </a:lnSpc>
              <a:tabLst>
                <a:tab algn="l" pos="0"/>
              </a:tabLst>
            </a:pPr>
            <a:r>
              <a:rPr b="0" lang="en-GB" sz="1100" spc="-1" strike="noStrike">
                <a:latin typeface="Arial"/>
              </a:rPr>
              <a:t>It gets worse with mutable classes (setters) and with equals/hashCode/toString methods</a:t>
            </a:r>
            <a:endParaRPr b="0" lang="en-US"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381240" y="685800"/>
            <a:ext cx="6094080" cy="3427200"/>
          </a:xfrm>
          <a:prstGeom prst="rect">
            <a:avLst/>
          </a:prstGeom>
        </p:spPr>
      </p:sp>
      <p:sp>
        <p:nvSpPr>
          <p:cNvPr id="281"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This line of code:</a:t>
            </a: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Defines a public, final class</a:t>
            </a: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Defines public final property, with getter (and with setter if it’s mutable by using var)</a:t>
            </a: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Defines default value for the property</a:t>
            </a: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Defines constructor to pass value to property</a:t>
            </a:r>
            <a:endParaRPr b="0" lang="en-US"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381240" y="685800"/>
            <a:ext cx="6094080" cy="3427200"/>
          </a:xfrm>
          <a:prstGeom prst="rect">
            <a:avLst/>
          </a:prstGeom>
        </p:spPr>
      </p:sp>
      <p:sp>
        <p:nvSpPr>
          <p:cNvPr id="283"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StarSymbol"/>
              <a:buChar char="-"/>
            </a:pPr>
            <a:r>
              <a:rPr b="0" lang="en-GB" sz="1100" spc="-1" strike="noStrike">
                <a:latin typeface="Arial"/>
              </a:rPr>
              <a:t>flexible file, class and package structure helps you to get your ideas down as fast as you can</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easy to create data models with default values and see them all in one place</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object creation is more flexible and readable with named arguments (you see what are the arguments, you can change orders, no builders needed)</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easy to create immutable objects what are thread safe</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variable and function names can be more readable with backticks (but it is not advised except of tests)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simple to create lists and maps (it is cumbersome prior Java 9, and nearly 60% of IT still using Java 8)</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easier to read and write strings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most of the time people transform data, and Kotlin helps you a lot in this (very easy to read, straightforward and expressive)</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it is possible to transform data by using loops and conditions, but many times you need to break immutability for this, what will cause strange problems later</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you have to be explicit when and how to handle nullable values (so you have less chance to have NullPointerExceptions by accident, and most of the errors are related to NPEs)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modern Java can be almost that expressive as Kotlin, but it does not LTS version and IT is stuck on Java 8</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Kotlin is safer (more typesafe, more compile time errors)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Kotlin can help you much more then Java in other areas what we did not covered yet (more advanced topics like writing DSLs or multithreading)</a:t>
            </a: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381240" y="685800"/>
            <a:ext cx="6094080" cy="3427200"/>
          </a:xfrm>
          <a:prstGeom prst="rect">
            <a:avLst/>
          </a:prstGeom>
        </p:spPr>
      </p:sp>
      <p:sp>
        <p:nvSpPr>
          <p:cNvPr id="257"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StarSymbol"/>
              <a:buChar char="-"/>
            </a:pPr>
            <a:r>
              <a:rPr b="0" lang="en-GB" sz="1100" spc="-1" strike="noStrike">
                <a:latin typeface="Arial"/>
              </a:rPr>
              <a:t>Platforms: server-side, mobile, frontend</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Ecosystem: tools, frameworks, libraries, open source community</a:t>
            </a:r>
            <a:endParaRPr b="0" lang="en-US" sz="1100" spc="-1" strike="noStrike">
              <a:latin typeface="Arial"/>
            </a:endParaRPr>
          </a:p>
          <a:p>
            <a:pPr>
              <a:lnSpc>
                <a:spcPct val="100000"/>
              </a:lnSpc>
              <a:tabLst>
                <a:tab algn="l" pos="0"/>
              </a:tabLst>
            </a:pP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Old and BW compatible: it is hard to add new features and harder to remove if it is unnecessary</a:t>
            </a: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Evolves slowly: new release cycle to make it faster</a:t>
            </a:r>
            <a:endParaRPr b="0" lang="en-US" sz="1100" spc="-1" strike="noStrike">
              <a:latin typeface="Arial"/>
            </a:endParaRPr>
          </a:p>
          <a:p>
            <a:pPr>
              <a:lnSpc>
                <a:spcPct val="100000"/>
              </a:lnSpc>
              <a:tabLst>
                <a:tab algn="l" pos="0"/>
              </a:tabLst>
            </a:pPr>
            <a:endParaRPr b="0" lang="en-US" sz="1100" spc="-1" strike="noStrike">
              <a:latin typeface="Arial"/>
            </a:endParaRPr>
          </a:p>
          <a:p>
            <a:pPr marL="457200" indent="-315720">
              <a:lnSpc>
                <a:spcPct val="100000"/>
              </a:lnSpc>
              <a:buClr>
                <a:srgbClr val="000000"/>
              </a:buClr>
              <a:buFont typeface="StarSymbol"/>
              <a:buChar char="-"/>
              <a:tabLst>
                <a:tab algn="l" pos="0"/>
              </a:tabLst>
            </a:pPr>
            <a:r>
              <a:rPr b="0" lang="en-GB" sz="1100" spc="-1" strike="noStrike">
                <a:latin typeface="Arial"/>
              </a:rPr>
              <a:t>Groovy has performance problems, Scala can be complex and builds slowly, Clojure can be also complex and uses Lisp dialect</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381240" y="685800"/>
            <a:ext cx="6094080" cy="3427200"/>
          </a:xfrm>
          <a:prstGeom prst="rect">
            <a:avLst/>
          </a:prstGeom>
        </p:spPr>
      </p:sp>
      <p:sp>
        <p:nvSpPr>
          <p:cNvPr id="259" name="PlaceHolder 2"/>
          <p:cNvSpPr>
            <a:spLocks noGrp="1"/>
          </p:cNvSpPr>
          <p:nvPr>
            <p:ph type="body"/>
          </p:nvPr>
        </p:nvSpPr>
        <p:spPr>
          <a:xfrm>
            <a:off x="685800" y="4343400"/>
            <a:ext cx="5484600" cy="4113000"/>
          </a:xfrm>
          <a:prstGeom prst="rect">
            <a:avLst/>
          </a:prstGeom>
        </p:spPr>
        <p:txBody>
          <a:bodyPr lIns="0" rIns="0" tIns="91440" bIns="91440">
            <a:noAutofit/>
          </a:bodyPr>
          <a:p>
            <a:pPr marL="457200" indent="-315720">
              <a:lnSpc>
                <a:spcPct val="100000"/>
              </a:lnSpc>
              <a:buClr>
                <a:srgbClr val="000000"/>
              </a:buClr>
              <a:buFont typeface="StarSymbol"/>
              <a:buChar char="-"/>
            </a:pPr>
            <a:r>
              <a:rPr b="0" lang="en-GB" sz="1100" spc="-1" strike="noStrike">
                <a:latin typeface="Arial"/>
              </a:rPr>
              <a:t>Jetbrains: good quality products, and natively supported by IntelliJ</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Multi-paradigm: OOP, functional; running on JVM means it will generate Java bytecode after compilation (Multiplatform: in progress, but it let’s you write a single Kotlin code and use it on multiple platforms, so it reduces drastically the development time of these kind of projects)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Interoperability: more natural and seamless then other languages; you can use Java libraries and it allows step-by-step migration</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Ecosystem and community: it has it’s own tools and frameworks, but it also can use all the Java ecosystem</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Syntax: easy readability makes you more productive by allowing faster understanding of the code and spotting problems easier; flexible file structure, Lombok-like features, handy conventions</a:t>
            </a:r>
            <a:endParaRPr b="0" lang="en-US" sz="1100" spc="-1" strike="noStrike">
              <a:latin typeface="Arial"/>
            </a:endParaRPr>
          </a:p>
          <a:p>
            <a:pPr lvl="1" marL="914400" indent="-315720">
              <a:lnSpc>
                <a:spcPct val="100000"/>
              </a:lnSpc>
              <a:buClr>
                <a:srgbClr val="000000"/>
              </a:buClr>
              <a:buFont typeface="StarSymbol"/>
              <a:buChar char="-"/>
            </a:pPr>
            <a:r>
              <a:rPr b="0" lang="en-GB" sz="1100" spc="-1" strike="noStrike">
                <a:latin typeface="Arial"/>
              </a:rPr>
              <a:t>Safer code design: in Kotlin everything is a final object, and it favors immutability, what means safe code in multithreading environment</a:t>
            </a:r>
            <a:endParaRPr b="0" lang="en-US" sz="1100" spc="-1" strike="noStrike">
              <a:latin typeface="Arial"/>
            </a:endParaRPr>
          </a:p>
          <a:p>
            <a:pPr lvl="1" marL="914400" indent="-315720">
              <a:lnSpc>
                <a:spcPct val="100000"/>
              </a:lnSpc>
              <a:buClr>
                <a:srgbClr val="000000"/>
              </a:buClr>
              <a:buFont typeface="StarSymbol"/>
              <a:buChar char="-"/>
            </a:pPr>
            <a:r>
              <a:rPr b="0" lang="en-GB" sz="1100" spc="-1" strike="noStrike">
                <a:latin typeface="Arial"/>
              </a:rPr>
              <a:t>Coroutines: very lightweight threads. Usually Java applications are dying with out of memory error when using around 100K threads, but you can run millions of coroutine threads without any issues. This is a huge benefit because nowadays applications are using multithreading heavily to serve the increased amount of users.</a:t>
            </a:r>
            <a:endParaRPr b="0" lang="en-US" sz="1100" spc="-1" strike="noStrike">
              <a:latin typeface="Arial"/>
            </a:endParaRPr>
          </a:p>
          <a:p>
            <a:pPr lvl="1" marL="914400" indent="-315720">
              <a:lnSpc>
                <a:spcPct val="100000"/>
              </a:lnSpc>
              <a:buClr>
                <a:srgbClr val="000000"/>
              </a:buClr>
              <a:buFont typeface="StarSymbol"/>
              <a:buChar char="-"/>
            </a:pPr>
            <a:r>
              <a:rPr b="0" lang="en-GB" sz="1100" spc="-1" strike="noStrike">
                <a:latin typeface="Arial"/>
              </a:rPr>
              <a:t>Domain Specific Languages are higher level of abstractions used for a specific class of problems and they are using concepts from the given domain. They are real programming codes which looks more readable and understandable (they are also more reusable). This way also business people could easily understand what a fragment of code does, and they also can change it. Domain-specific languages allow non-developer domain experts to contribute to the software development process without external, costly mediation. (i.e. Markdown, CSS)</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Google and Spring announced official support in 2019</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Used for research because allows fast prototyping</a:t>
            </a:r>
            <a:endParaRPr b="0" lang="en-US" sz="1100" spc="-1" strike="noStrike">
              <a:latin typeface="Arial"/>
            </a:endParaRPr>
          </a:p>
          <a:p>
            <a:pPr marL="457200" indent="-315720">
              <a:lnSpc>
                <a:spcPct val="100000"/>
              </a:lnSpc>
              <a:buClr>
                <a:srgbClr val="000000"/>
              </a:buClr>
              <a:buFont typeface="StarSymbol"/>
              <a:buChar char="-"/>
            </a:pPr>
            <a:r>
              <a:rPr b="0" lang="en-GB" sz="1100" spc="-1" strike="noStrike">
                <a:latin typeface="Arial"/>
              </a:rPr>
              <a:t>Used by big companies in production, what means it’s not just a hype anymore</a:t>
            </a:r>
            <a:endParaRPr b="0" lang="en-US" sz="1100" spc="-1" strike="noStrike">
              <a:latin typeface="Arial"/>
            </a:endParaRPr>
          </a:p>
          <a:p>
            <a:pPr>
              <a:lnSpc>
                <a:spcPct val="100000"/>
              </a:lnSpc>
              <a:tabLst>
                <a:tab algn="l" pos="0"/>
              </a:tabLst>
            </a:pPr>
            <a:endParaRPr b="0" lang="en-US" sz="1100" spc="-1" strike="noStrike">
              <a:latin typeface="Arial"/>
            </a:endParaRPr>
          </a:p>
          <a:p>
            <a:pPr>
              <a:lnSpc>
                <a:spcPct val="100000"/>
              </a:lnSpc>
              <a:tabLst>
                <a:tab algn="l" pos="0"/>
              </a:tabLst>
            </a:pPr>
            <a:r>
              <a:rPr b="0" lang="en-GB" sz="1100" spc="-1" strike="noStrike">
                <a:latin typeface="Arial"/>
              </a:rPr>
              <a:t>Spring is the most popular industry Java framework for server-side development</a:t>
            </a:r>
            <a:endParaRPr b="0" lang="en-US" sz="1100" spc="-1" strike="noStrike">
              <a:latin typeface="Arial"/>
            </a:endParaRPr>
          </a:p>
          <a:p>
            <a:pPr>
              <a:lnSpc>
                <a:spcPct val="100000"/>
              </a:lnSpc>
              <a:tabLst>
                <a:tab algn="l" pos="0"/>
              </a:tabLst>
            </a:pPr>
            <a:r>
              <a:rPr b="0" lang="en-GB" sz="1100" spc="-1" strike="noStrike">
                <a:latin typeface="Arial"/>
              </a:rPr>
              <a:t>Magyar Telekom also uses Kotlin for server-side programming</a:t>
            </a: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381240" y="685800"/>
            <a:ext cx="6094080" cy="3427200"/>
          </a:xfrm>
          <a:prstGeom prst="rect">
            <a:avLst/>
          </a:prstGeom>
        </p:spPr>
      </p:sp>
      <p:sp>
        <p:nvSpPr>
          <p:cNvPr id="261"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Kotlin is now the second most popular JVM language.</a:t>
            </a:r>
            <a:endParaRPr b="0" lang="en-US" sz="1100" spc="-1" strike="noStrike">
              <a:latin typeface="Arial"/>
            </a:endParaRPr>
          </a:p>
          <a:p>
            <a:pPr marL="216000" indent="-214920">
              <a:lnSpc>
                <a:spcPct val="100000"/>
              </a:lnSpc>
              <a:tabLst>
                <a:tab algn="l" pos="0"/>
              </a:tabLst>
            </a:pPr>
            <a:r>
              <a:rPr b="0" lang="en-GB" sz="1100" spc="-1" strike="noStrike" u="sng">
                <a:solidFill>
                  <a:srgbClr val="000000"/>
                </a:solidFill>
                <a:uFillTx/>
                <a:latin typeface="Arial"/>
                <a:hlinkClick r:id="rId1"/>
              </a:rPr>
              <a:t>https://snyk.io/wp-content/uploads/jvm_2020.pdf</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a:p>
            <a:pPr marL="216000" indent="-214920">
              <a:lnSpc>
                <a:spcPct val="100000"/>
              </a:lnSpc>
              <a:tabLst>
                <a:tab algn="l" pos="0"/>
              </a:tabLst>
            </a:pPr>
            <a:r>
              <a:rPr b="0" lang="en-GB" sz="1100" spc="-1" strike="noStrike">
                <a:solidFill>
                  <a:srgbClr val="000000"/>
                </a:solidFill>
                <a:latin typeface="Arial"/>
              </a:rPr>
              <a:t>5.5% share but it is rapidly growing. There are a lot of jobs and java projects transforming to Kotlin</a:t>
            </a:r>
            <a:endParaRPr b="0" lang="en-US" sz="1100" spc="-1" strike="noStrike">
              <a:latin typeface="Arial"/>
            </a:endParaRPr>
          </a:p>
          <a:p>
            <a:pPr marL="216000" indent="-214920">
              <a:lnSpc>
                <a:spcPct val="100000"/>
              </a:lnSpc>
              <a:tabLst>
                <a:tab algn="l" pos="0"/>
              </a:tabLst>
            </a:pPr>
            <a:r>
              <a:rPr b="0" lang="en-GB" sz="1100" spc="-1" strike="noStrike">
                <a:solidFill>
                  <a:srgbClr val="000000"/>
                </a:solidFill>
                <a:latin typeface="Arial"/>
              </a:rPr>
              <a:t>Very active community</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a:p>
            <a:pPr marL="216000" indent="-214920">
              <a:lnSpc>
                <a:spcPct val="100000"/>
              </a:lnSpc>
              <a:tabLst>
                <a:tab algn="l" pos="0"/>
              </a:tabLst>
            </a:pPr>
            <a:r>
              <a:rPr b="0" lang="en-GB" sz="1100" spc="-1" strike="noStrike">
                <a:solidFill>
                  <a:srgbClr val="000000"/>
                </a:solidFill>
                <a:latin typeface="Arial"/>
              </a:rPr>
              <a:t>4th fastest growing programming language after Rust, TypeScript and Python (Stackoverflow developer survey 2020)</a:t>
            </a:r>
            <a:endParaRPr b="0" lang="en-US" sz="1100" spc="-1" strike="noStrike">
              <a:latin typeface="Arial"/>
            </a:endParaRPr>
          </a:p>
          <a:p>
            <a:pPr marL="216000" indent="-214920">
              <a:lnSpc>
                <a:spcPct val="100000"/>
              </a:lnSpc>
              <a:tabLst>
                <a:tab algn="l" pos="0"/>
              </a:tabLst>
            </a:pPr>
            <a:r>
              <a:rPr b="0" lang="en-GB" sz="1100" spc="-1" strike="noStrike" u="sng">
                <a:solidFill>
                  <a:srgbClr val="000000"/>
                </a:solidFill>
                <a:uFillTx/>
                <a:latin typeface="Arial"/>
                <a:hlinkClick r:id="rId2"/>
              </a:rPr>
              <a:t>https://insights.stackoverflow.com/survey/2020#technology-most-loved-dreaded-and-wanted-languages-loved</a:t>
            </a:r>
            <a:r>
              <a:rPr b="0" lang="en-GB" sz="1100" spc="-1" strike="noStrike">
                <a:solidFill>
                  <a:srgbClr val="000000"/>
                </a:solidFill>
                <a:latin typeface="Arial"/>
              </a:rPr>
              <a:t> </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381240" y="685800"/>
            <a:ext cx="6094080" cy="3427200"/>
          </a:xfrm>
          <a:prstGeom prst="rect">
            <a:avLst/>
          </a:prstGeom>
        </p:spPr>
      </p:sp>
      <p:sp>
        <p:nvSpPr>
          <p:cNvPr id="263" name="PlaceHolder 2"/>
          <p:cNvSpPr>
            <a:spLocks noGrp="1"/>
          </p:cNvSpPr>
          <p:nvPr>
            <p:ph type="body"/>
          </p:nvPr>
        </p:nvSpPr>
        <p:spPr>
          <a:xfrm>
            <a:off x="685800" y="4343400"/>
            <a:ext cx="5484600" cy="4113000"/>
          </a:xfrm>
          <a:prstGeom prst="rect">
            <a:avLst/>
          </a:prstGeom>
        </p:spPr>
        <p:txBody>
          <a:bodyPr lIns="0" rIns="0" tIns="91440" bIns="91440">
            <a:noAutofit/>
          </a:bodyPr>
          <a:p>
            <a:pPr marL="216000" indent="-214920">
              <a:lnSpc>
                <a:spcPct val="100000"/>
              </a:lnSpc>
              <a:tabLst>
                <a:tab algn="l" pos="0"/>
              </a:tabLst>
            </a:pPr>
            <a:r>
              <a:rPr b="0" lang="en-GB" sz="1100" spc="-1" strike="noStrike">
                <a:latin typeface="Arial"/>
              </a:rPr>
              <a:t>val - you can not change it later, compiler will give you an error if you want to reassign the variable</a:t>
            </a:r>
            <a:endParaRPr b="0" lang="en-US" sz="1100" spc="-1" strike="noStrike">
              <a:latin typeface="Arial"/>
            </a:endParaRPr>
          </a:p>
          <a:p>
            <a:pPr marL="216000" indent="-214920">
              <a:lnSpc>
                <a:spcPct val="100000"/>
              </a:lnSpc>
              <a:tabLst>
                <a:tab algn="l" pos="0"/>
              </a:tabLst>
            </a:pPr>
            <a:r>
              <a:rPr b="0" lang="en-GB" sz="1100" spc="-1" strike="noStrike">
                <a:latin typeface="Arial"/>
              </a:rPr>
              <a:t>String interpolation - the value of the object will be replaced, or the value of the expression like mathematical operations or property accessing</a:t>
            </a:r>
            <a:endParaRPr b="0" lang="en-US" sz="1100" spc="-1" strike="noStrike">
              <a:latin typeface="Arial"/>
            </a:endParaRPr>
          </a:p>
          <a:p>
            <a:pPr marL="216000" indent="-214920">
              <a:lnSpc>
                <a:spcPct val="100000"/>
              </a:lnSpc>
              <a:tabLst>
                <a:tab algn="l" pos="0"/>
              </a:tabLst>
            </a:pPr>
            <a:r>
              <a:rPr b="0" lang="en-GB" sz="1100" spc="-1" strike="noStrike">
                <a:solidFill>
                  <a:srgbClr val="000000"/>
                </a:solidFill>
                <a:latin typeface="Arial"/>
              </a:rPr>
              <a:t>explicit type - you can’t assign other type to the variable, or you can assign variable later</a:t>
            </a:r>
            <a:endParaRPr b="0" lang="en-US" sz="1100" spc="-1" strike="noStrike">
              <a:latin typeface="Arial"/>
            </a:endParaRPr>
          </a:p>
          <a:p>
            <a:pPr marL="216000" indent="-214920">
              <a:lnSpc>
                <a:spcPct val="100000"/>
              </a:lnSpc>
              <a:tabLst>
                <a:tab algn="l" pos="0"/>
              </a:tabLst>
            </a:pP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1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1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0;p2" descr=""/>
          <p:cNvPicPr/>
          <p:nvPr/>
        </p:nvPicPr>
        <p:blipFill>
          <a:blip r:embed="rId2"/>
          <a:stretch/>
        </p:blipFill>
        <p:spPr>
          <a:xfrm>
            <a:off x="4000680" y="0"/>
            <a:ext cx="5141880" cy="5141880"/>
          </a:xfrm>
          <a:prstGeom prst="rect">
            <a:avLst/>
          </a:prstGeom>
          <a:ln>
            <a:noFill/>
          </a:ln>
        </p:spPr>
      </p:pic>
      <p:pic>
        <p:nvPicPr>
          <p:cNvPr id="1" name="Google Shape;14;p2" descr=""/>
          <p:cNvPicPr/>
          <p:nvPr/>
        </p:nvPicPr>
        <p:blipFill>
          <a:blip r:embed="rId3"/>
          <a:stretch/>
        </p:blipFill>
        <p:spPr>
          <a:xfrm>
            <a:off x="0" y="0"/>
            <a:ext cx="5141880" cy="5141880"/>
          </a:xfrm>
          <a:prstGeom prst="rect">
            <a:avLst/>
          </a:prstGeom>
          <a:ln>
            <a:noFill/>
          </a:ln>
        </p:spPr>
      </p:pic>
      <p:sp>
        <p:nvSpPr>
          <p:cNvPr id="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Google Shape;20;p4" descr=""/>
          <p:cNvPicPr/>
          <p:nvPr/>
        </p:nvPicPr>
        <p:blipFill>
          <a:blip r:embed="rId2"/>
          <a:stretch/>
        </p:blipFill>
        <p:spPr>
          <a:xfrm>
            <a:off x="4000680" y="0"/>
            <a:ext cx="5141880" cy="5141880"/>
          </a:xfrm>
          <a:prstGeom prst="rect">
            <a:avLst/>
          </a:prstGeom>
          <a:ln>
            <a:noFill/>
          </a:ln>
        </p:spPr>
      </p:pic>
      <p:sp>
        <p:nvSpPr>
          <p:cNvPr id="4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Google Shape;24;p5" descr=""/>
          <p:cNvPicPr/>
          <p:nvPr/>
        </p:nvPicPr>
        <p:blipFill>
          <a:blip r:embed="rId2"/>
          <a:stretch/>
        </p:blipFill>
        <p:spPr>
          <a:xfrm>
            <a:off x="-10080" y="-9000"/>
            <a:ext cx="8570880" cy="5141880"/>
          </a:xfrm>
          <a:prstGeom prst="rect">
            <a:avLst/>
          </a:prstGeom>
          <a:ln>
            <a:noFill/>
          </a:ln>
        </p:spPr>
      </p:pic>
      <p:pic>
        <p:nvPicPr>
          <p:cNvPr id="80" name="Google Shape;28;p5" descr=""/>
          <p:cNvPicPr/>
          <p:nvPr/>
        </p:nvPicPr>
        <p:blipFill>
          <a:blip r:embed="rId3"/>
          <a:stretch/>
        </p:blipFill>
        <p:spPr>
          <a:xfrm>
            <a:off x="589680" y="18000"/>
            <a:ext cx="8570880" cy="5141880"/>
          </a:xfrm>
          <a:prstGeom prst="rect">
            <a:avLst/>
          </a:prstGeom>
          <a:ln>
            <a:noFill/>
          </a:ln>
        </p:spPr>
      </p:pic>
      <p:sp>
        <p:nvSpPr>
          <p:cNvPr id="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5.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hyperlink" Target="mailto:domahidizoltan@gmail.com" TargetMode="External"/><Relationship Id="rId12" Type="http://schemas.openxmlformats.org/officeDocument/2006/relationships/hyperlink" Target="http://linkedin.com/in/domahidizoltan" TargetMode="External"/><Relationship Id="rId13" Type="http://schemas.openxmlformats.org/officeDocument/2006/relationships/hyperlink" Target="https://github.com/domahidizoltan" TargetMode="External"/><Relationship Id="rId14" Type="http://schemas.openxmlformats.org/officeDocument/2006/relationships/slideLayout" Target="../slideLayouts/slideLayout13.xml"/><Relationship Id="rId1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67.gif"/><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hyperlink" Target="https://github.com/domahidizoltan/presentation-hello-kotlin" TargetMode="External"/><Relationship Id="rId3" Type="http://schemas.openxmlformats.org/officeDocument/2006/relationships/hyperlink" Target="https://kotlinlang.org/docs/reference/" TargetMode="External"/><Relationship Id="rId4" Type="http://schemas.openxmlformats.org/officeDocument/2006/relationships/hyperlink" Target="https://play.kotlinlang.org/" TargetMode="External"/><Relationship Id="rId5" Type="http://schemas.openxmlformats.org/officeDocument/2006/relationships/image" Target="../media/image69.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25.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slideLayout" Target="../slideLayouts/slideLayout25.xml"/><Relationship Id="rId1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9.gif"/><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2601360" y="2185920"/>
            <a:ext cx="3944880" cy="949320"/>
          </a:xfrm>
          <a:prstGeom prst="rect">
            <a:avLst/>
          </a:prstGeom>
          <a:noFill/>
          <a:ln>
            <a:noFill/>
          </a:ln>
        </p:spPr>
        <p:style>
          <a:lnRef idx="0"/>
          <a:fillRef idx="0"/>
          <a:effectRef idx="0"/>
          <a:fontRef idx="minor"/>
        </p:style>
        <p:txBody>
          <a:bodyPr lIns="90000" rIns="90000" tIns="91440" bIns="91440">
            <a:noAutofit/>
          </a:bodyPr>
          <a:p>
            <a:pPr algn="ctr">
              <a:lnSpc>
                <a:spcPct val="100000"/>
              </a:lnSpc>
              <a:tabLst>
                <a:tab algn="l" pos="0"/>
              </a:tabLst>
            </a:pPr>
            <a:r>
              <a:rPr b="0" lang="en-GB" sz="3300" spc="-1" strike="noStrike">
                <a:solidFill>
                  <a:srgbClr val="323a49"/>
                </a:solidFill>
                <a:latin typeface="Montserrat"/>
                <a:ea typeface="Montserrat"/>
              </a:rPr>
              <a:t>Hello, Kotlin!</a:t>
            </a:r>
            <a:endParaRPr b="0" lang="en-US"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Hello, World! </a:t>
            </a:r>
            <a:r>
              <a:rPr b="0" lang="en-GB" sz="1600" spc="-1" strike="noStrike">
                <a:solidFill>
                  <a:srgbClr val="323a49"/>
                </a:solidFill>
                <a:latin typeface="Montserrat"/>
                <a:ea typeface="Montserrat"/>
              </a:rPr>
              <a:t>(functions)</a:t>
            </a:r>
            <a:endParaRPr b="0" lang="en-US" sz="1600" spc="-1" strike="noStrike">
              <a:latin typeface="Arial"/>
            </a:endParaRPr>
          </a:p>
        </p:txBody>
      </p:sp>
      <p:pic>
        <p:nvPicPr>
          <p:cNvPr id="192" name="Google Shape;284;p26" descr=""/>
          <p:cNvPicPr/>
          <p:nvPr/>
        </p:nvPicPr>
        <p:blipFill>
          <a:blip r:embed="rId1"/>
          <a:stretch/>
        </p:blipFill>
        <p:spPr>
          <a:xfrm>
            <a:off x="496800" y="823680"/>
            <a:ext cx="208440" cy="208440"/>
          </a:xfrm>
          <a:prstGeom prst="rect">
            <a:avLst/>
          </a:prstGeom>
          <a:ln>
            <a:noFill/>
          </a:ln>
        </p:spPr>
      </p:pic>
      <p:pic>
        <p:nvPicPr>
          <p:cNvPr id="193" name="Google Shape;285;p26" descr=""/>
          <p:cNvPicPr/>
          <p:nvPr/>
        </p:nvPicPr>
        <p:blipFill>
          <a:blip r:embed="rId2"/>
          <a:stretch/>
        </p:blipFill>
        <p:spPr>
          <a:xfrm>
            <a:off x="464400" y="3501360"/>
            <a:ext cx="284400" cy="284400"/>
          </a:xfrm>
          <a:prstGeom prst="rect">
            <a:avLst/>
          </a:prstGeom>
          <a:ln>
            <a:noFill/>
          </a:ln>
        </p:spPr>
      </p:pic>
      <p:graphicFrame>
        <p:nvGraphicFramePr>
          <p:cNvPr id="194" name="Table 2"/>
          <p:cNvGraphicFramePr/>
          <p:nvPr/>
        </p:nvGraphicFramePr>
        <p:xfrm>
          <a:off x="820440" y="670320"/>
          <a:ext cx="7900560" cy="4083480"/>
        </p:xfrm>
        <a:graphic>
          <a:graphicData uri="http://schemas.openxmlformats.org/drawingml/2006/table">
            <a:tbl>
              <a:tblPr/>
              <a:tblGrid>
                <a:gridCol w="7900920"/>
              </a:tblGrid>
              <a:tr h="280908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fun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i="1"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"Kotlin"</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private fun </a:t>
                      </a:r>
                      <a:r>
                        <a:rPr b="0"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(name: </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return </a:t>
                      </a:r>
                      <a:r>
                        <a:rPr b="0" lang="en-GB" sz="1150" spc="-1" strike="noStrike">
                          <a:solidFill>
                            <a:srgbClr val="067d17"/>
                          </a:solidFill>
                          <a:highlight>
                            <a:srgbClr val="ffffff"/>
                          </a:highlight>
                          <a:latin typeface="DejaVu Sans Mono"/>
                          <a:ea typeface="Courier New"/>
                        </a:rPr>
                        <a:t>"Hello, </a:t>
                      </a:r>
                      <a:r>
                        <a:rPr b="0" lang="en-GB" sz="1150" spc="-1" strike="noStrike">
                          <a:solidFill>
                            <a:srgbClr val="0037a6"/>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name</a:t>
                      </a:r>
                      <a:r>
                        <a:rPr b="0" lang="en-GB" sz="1150" spc="-1" strike="noStrike">
                          <a:solidFill>
                            <a:srgbClr val="067d17"/>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public static void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args)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i="1" lang="en-GB" sz="1150" spc="-1" strike="noStrike">
                          <a:solidFill>
                            <a:srgbClr val="080808"/>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"Java"</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private static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name)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return </a:t>
                      </a:r>
                      <a:r>
                        <a:rPr b="0" lang="en-GB" sz="1150" spc="-1" strike="noStrike">
                          <a:solidFill>
                            <a:srgbClr val="067d17"/>
                          </a:solidFill>
                          <a:highlight>
                            <a:srgbClr val="ffffff"/>
                          </a:highlight>
                          <a:latin typeface="DejaVu Sans Mono"/>
                          <a:ea typeface="Courier New"/>
                        </a:rPr>
                        <a:t>"Hello, " </a:t>
                      </a:r>
                      <a:r>
                        <a:rPr b="0" lang="en-GB" sz="1150" spc="-1" strike="noStrike">
                          <a:solidFill>
                            <a:srgbClr val="080808"/>
                          </a:solidFill>
                          <a:highlight>
                            <a:srgbClr val="ffffff"/>
                          </a:highlight>
                          <a:latin typeface="DejaVu Sans Mono"/>
                          <a:ea typeface="Courier New"/>
                        </a:rPr>
                        <a:t>+ name + </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195" name="CustomShape 3"/>
          <p:cNvSpPr/>
          <p:nvPr/>
        </p:nvSpPr>
        <p:spPr>
          <a:xfrm>
            <a:off x="384120" y="1936800"/>
            <a:ext cx="7935480" cy="273960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everything is </a:t>
            </a:r>
            <a:r>
              <a:rPr b="1" lang="en-GB" sz="1300" spc="-1" strike="noStrike">
                <a:solidFill>
                  <a:srgbClr val="323a49"/>
                </a:solidFill>
                <a:latin typeface="Courier New"/>
                <a:ea typeface="Courier New"/>
              </a:rPr>
              <a:t>public</a:t>
            </a:r>
            <a:r>
              <a:rPr b="0" lang="en-GB" sz="1300" spc="-1" strike="noStrike">
                <a:solidFill>
                  <a:srgbClr val="323a49"/>
                </a:solidFill>
                <a:latin typeface="Lato"/>
                <a:ea typeface="Lato"/>
              </a:rPr>
              <a:t> by default (you must be explicit with </a:t>
            </a:r>
            <a:r>
              <a:rPr b="1" lang="en-GB" sz="1300" spc="-1" strike="noStrike">
                <a:solidFill>
                  <a:srgbClr val="323a49"/>
                </a:solidFill>
                <a:latin typeface="Courier New"/>
                <a:ea typeface="Courier New"/>
              </a:rPr>
              <a:t>private</a:t>
            </a:r>
            <a:r>
              <a:rPr b="0" lang="en-GB" sz="1300" spc="-1" strike="noStrike">
                <a:solidFill>
                  <a:srgbClr val="323a49"/>
                </a:solidFill>
                <a:latin typeface="Lato"/>
                <a:ea typeface="Lato"/>
              </a:rPr>
              <a: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function arguments require type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functions require return type ...</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 </a:t>
            </a:r>
            <a:r>
              <a:rPr b="0" lang="en-GB" sz="1300" spc="-1" strike="noStrike">
                <a:solidFill>
                  <a:srgbClr val="323a49"/>
                </a:solidFill>
                <a:latin typeface="Lato"/>
                <a:ea typeface="Lato"/>
              </a:rPr>
              <a:t>unless you can write it with a single statement (return not needed + type inference)</a:t>
            </a:r>
            <a:br/>
            <a:r>
              <a:rPr b="0" lang="en-GB" sz="1150" spc="-1" strike="noStrike">
                <a:solidFill>
                  <a:srgbClr val="0033b3"/>
                </a:solidFill>
                <a:highlight>
                  <a:srgbClr val="ffffff"/>
                </a:highlight>
                <a:latin typeface="Courier New"/>
                <a:ea typeface="Courier New"/>
              </a:rPr>
              <a:t>private fun </a:t>
            </a:r>
            <a:r>
              <a:rPr b="0"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(name: </a:t>
            </a:r>
            <a:r>
              <a:rPr b="0" lang="en-GB" sz="1150" spc="-1" strike="noStrike">
                <a:solidFill>
                  <a:srgbClr val="000000"/>
                </a:solidFill>
                <a:highlight>
                  <a:srgbClr val="ffffff"/>
                </a:highlight>
                <a:latin typeface="Courier New"/>
                <a:ea typeface="Courier New"/>
              </a:rPr>
              <a:t>String</a:t>
            </a:r>
            <a:r>
              <a:rPr b="0" lang="en-GB" sz="1150" spc="-1" strike="noStrike">
                <a:solidFill>
                  <a:srgbClr val="080808"/>
                </a:solidFill>
                <a:highlight>
                  <a:srgbClr val="ffffff"/>
                </a:highlight>
                <a:latin typeface="Courier New"/>
                <a:ea typeface="Courier New"/>
              </a:rPr>
              <a:t>) = </a:t>
            </a:r>
            <a:r>
              <a:rPr b="0" lang="en-GB" sz="1150" spc="-1" strike="noStrike">
                <a:solidFill>
                  <a:srgbClr val="067d17"/>
                </a:solidFill>
                <a:highlight>
                  <a:srgbClr val="ffffff"/>
                </a:highlight>
                <a:latin typeface="Courier New"/>
                <a:ea typeface="Courier New"/>
              </a:rPr>
              <a:t>"Hello, </a:t>
            </a:r>
            <a:r>
              <a:rPr b="0" lang="en-GB" sz="1150" spc="-1" strike="noStrike">
                <a:solidFill>
                  <a:srgbClr val="0037a6"/>
                </a:solidFill>
                <a:highlight>
                  <a:srgbClr val="ffffff"/>
                </a:highlight>
                <a:latin typeface="Courier New"/>
                <a:ea typeface="Courier New"/>
              </a:rPr>
              <a:t>$</a:t>
            </a:r>
            <a:r>
              <a:rPr b="0" lang="en-GB" sz="1150" spc="-1" strike="noStrike">
                <a:solidFill>
                  <a:srgbClr val="080808"/>
                </a:solidFill>
                <a:highlight>
                  <a:srgbClr val="ffffff"/>
                </a:highlight>
                <a:latin typeface="Courier New"/>
                <a:ea typeface="Courier New"/>
              </a:rPr>
              <a:t>name</a:t>
            </a:r>
            <a:r>
              <a:rPr b="0" lang="en-GB" sz="1150" spc="-1" strike="noStrike">
                <a:solidFill>
                  <a:srgbClr val="067d17"/>
                </a:solidFill>
                <a:highlight>
                  <a:srgbClr val="ffffff"/>
                </a:highlight>
                <a:latin typeface="Courier New"/>
                <a:ea typeface="Courier New"/>
              </a:rPr>
              <a:t>!"</a:t>
            </a:r>
            <a:endParaRPr b="0" lang="en-US" sz="1150" spc="-1" strike="noStrike">
              <a:latin typeface="Arial"/>
            </a:endParaRPr>
          </a:p>
          <a:p>
            <a:pPr marL="457200">
              <a:lnSpc>
                <a:spcPct val="115000"/>
              </a:lnSpc>
              <a:spcBef>
                <a:spcPts val="1599"/>
              </a:spcBef>
              <a:spcAft>
                <a:spcPts val="1599"/>
              </a:spcAft>
              <a:tabLst>
                <a:tab algn="l" pos="0"/>
              </a:tabLst>
            </a:pPr>
            <a:endParaRPr b="0" lang="en-US" sz="1150" spc="-1" strike="noStrike">
              <a:latin typeface="Arial"/>
            </a:endParaRPr>
          </a:p>
        </p:txBody>
      </p:sp>
    </p:spTree>
  </p:cSld>
  <mc:AlternateContent>
    <mc:Choice Requires="p14">
      <p:transition spd="slow" p14:dur="2000"/>
    </mc:Choice>
    <mc:Fallback>
      <p:transition spd="slow"/>
    </mc:Fallback>
  </mc:AlternateContent>
  <p:timing>
    <p:tnLst>
      <p:par>
        <p:cTn id="178" dur="indefinite" restart="never" nodeType="tmRoot">
          <p:childTnLst>
            <p:seq>
              <p:cTn id="179" dur="indefinite" nodeType="mainSeq">
                <p:childTnLst>
                  <p:par>
                    <p:cTn id="180" fill="hold">
                      <p:stCondLst>
                        <p:cond delay="0"/>
                      </p:stCondLst>
                      <p:childTnLst>
                        <p:par>
                          <p:cTn id="181" fill="hold">
                            <p:stCondLst>
                              <p:cond delay="0"/>
                            </p:stCondLst>
                            <p:childTnLst>
                              <p:par>
                                <p:cTn id="182" nodeType="afterEffect" fill="hold" presetClass="entr" presetID="10">
                                  <p:stCondLst>
                                    <p:cond delay="0"/>
                                  </p:stCondLst>
                                  <p:childTnLst>
                                    <p:set>
                                      <p:cBhvr>
                                        <p:cTn id="183" dur="1" fill="hold">
                                          <p:stCondLst>
                                            <p:cond delay="0"/>
                                          </p:stCondLst>
                                        </p:cTn>
                                        <p:tgtEl>
                                          <p:spTgt spid="195"/>
                                        </p:tgtEl>
                                        <p:attrNameLst>
                                          <p:attrName>style.visibility</p:attrName>
                                        </p:attrNameLst>
                                      </p:cBhvr>
                                      <p:to>
                                        <p:strVal val="visible"/>
                                      </p:to>
                                    </p:set>
                                    <p:animEffect filter="fade" transition="in">
                                      <p:cBhvr additive="repl">
                                        <p:cTn id="184" dur="5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Hello, World! </a:t>
            </a:r>
            <a:r>
              <a:rPr b="0" lang="en-GB" sz="1600" spc="-1" strike="noStrike">
                <a:solidFill>
                  <a:srgbClr val="323a49"/>
                </a:solidFill>
                <a:latin typeface="Montserrat"/>
                <a:ea typeface="Montserrat"/>
              </a:rPr>
              <a:t>(functions)</a:t>
            </a:r>
            <a:endParaRPr b="0" lang="en-US" sz="1600" spc="-1" strike="noStrike">
              <a:latin typeface="Arial"/>
            </a:endParaRPr>
          </a:p>
        </p:txBody>
      </p:sp>
      <p:pic>
        <p:nvPicPr>
          <p:cNvPr id="197" name="Google Shape;293;p27" descr=""/>
          <p:cNvPicPr/>
          <p:nvPr/>
        </p:nvPicPr>
        <p:blipFill>
          <a:blip r:embed="rId1"/>
          <a:stretch/>
        </p:blipFill>
        <p:spPr>
          <a:xfrm>
            <a:off x="496800" y="823680"/>
            <a:ext cx="208440" cy="208440"/>
          </a:xfrm>
          <a:prstGeom prst="rect">
            <a:avLst/>
          </a:prstGeom>
          <a:ln>
            <a:noFill/>
          </a:ln>
        </p:spPr>
      </p:pic>
      <p:pic>
        <p:nvPicPr>
          <p:cNvPr id="198" name="Google Shape;294;p27" descr=""/>
          <p:cNvPicPr/>
          <p:nvPr/>
        </p:nvPicPr>
        <p:blipFill>
          <a:blip r:embed="rId2"/>
          <a:stretch/>
        </p:blipFill>
        <p:spPr>
          <a:xfrm>
            <a:off x="464400" y="3753360"/>
            <a:ext cx="284400" cy="284400"/>
          </a:xfrm>
          <a:prstGeom prst="rect">
            <a:avLst/>
          </a:prstGeom>
          <a:ln>
            <a:noFill/>
          </a:ln>
        </p:spPr>
      </p:pic>
      <p:graphicFrame>
        <p:nvGraphicFramePr>
          <p:cNvPr id="199" name="Table 2"/>
          <p:cNvGraphicFramePr/>
          <p:nvPr/>
        </p:nvGraphicFramePr>
        <p:xfrm>
          <a:off x="820440" y="670320"/>
          <a:ext cx="7900560" cy="4083480"/>
        </p:xfrm>
        <a:graphic>
          <a:graphicData uri="http://schemas.openxmlformats.org/drawingml/2006/table">
            <a:tbl>
              <a:tblPr/>
              <a:tblGrid>
                <a:gridCol w="7900920"/>
              </a:tblGrid>
              <a:tr h="3078000">
                <a:tc>
                  <a:txBody>
                    <a:bodyPr lIns="91080" rIns="91080">
                      <a:noAutofit/>
                    </a:bodyPr>
                    <a:p>
                      <a:pPr>
                        <a:lnSpc>
                          <a:spcPct val="100000"/>
                        </a:lnSpc>
                        <a:tabLst>
                          <a:tab algn="l" pos="0"/>
                        </a:tabLst>
                      </a:pPr>
                      <a:r>
                        <a:rPr b="0" i="1"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"Kotlin"</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//Hello, KotlinKotlin!</a:t>
                      </a: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private fun </a:t>
                      </a:r>
                      <a:r>
                        <a:rPr b="0"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(name: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"World"</a:t>
                      </a:r>
                      <a:r>
                        <a:rPr b="0" lang="en-GB" sz="1150" spc="-1" strike="noStrike">
                          <a:solidFill>
                            <a:srgbClr val="080808"/>
                          </a:solidFill>
                          <a:highlight>
                            <a:srgbClr val="ffffff"/>
                          </a:highlight>
                          <a:latin typeface="DejaVu Sans Mono"/>
                          <a:ea typeface="Courier New"/>
                        </a:rPr>
                        <a:t>, times: </a:t>
                      </a:r>
                      <a:r>
                        <a:rPr b="0" lang="en-GB" sz="1150" spc="-1" strike="noStrike">
                          <a:solidFill>
                            <a:srgbClr val="000000"/>
                          </a:solidFill>
                          <a:highlight>
                            <a:srgbClr val="ffffff"/>
                          </a:highlight>
                          <a:latin typeface="DejaVu Sans Mono"/>
                          <a:ea typeface="Courier New"/>
                        </a:rPr>
                        <a:t>Int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67d17"/>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"Hello, </a:t>
                      </a:r>
                      <a:r>
                        <a:rPr b="0" lang="en-GB" sz="1150" spc="-1" strike="noStrike">
                          <a:solidFill>
                            <a:srgbClr val="0037a6"/>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name.</a:t>
                      </a:r>
                      <a:r>
                        <a:rPr b="0" i="1" lang="en-GB" sz="1150" spc="-1" strike="noStrike">
                          <a:solidFill>
                            <a:srgbClr val="00627a"/>
                          </a:solidFill>
                          <a:highlight>
                            <a:srgbClr val="ffffff"/>
                          </a:highlight>
                          <a:latin typeface="DejaVu Sans Mono"/>
                          <a:ea typeface="Courier New"/>
                        </a:rPr>
                        <a:t>repeat</a:t>
                      </a:r>
                      <a:r>
                        <a:rPr b="0" lang="en-GB" sz="1150" spc="-1" strike="noStrike">
                          <a:solidFill>
                            <a:srgbClr val="080808"/>
                          </a:solidFill>
                          <a:highlight>
                            <a:srgbClr val="ffffff"/>
                          </a:highlight>
                          <a:latin typeface="DejaVu Sans Mono"/>
                          <a:ea typeface="Courier New"/>
                        </a:rPr>
                        <a:t>(times)</a:t>
                      </a:r>
                      <a:r>
                        <a:rPr b="0" lang="en-GB" sz="1150" spc="-1" strike="noStrike">
                          <a:solidFill>
                            <a:srgbClr val="0037a6"/>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"Java"</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private static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0627a"/>
                          </a:solidFill>
                          <a:highlight>
                            <a:srgbClr val="ffffff"/>
                          </a:highlight>
                          <a:latin typeface="DejaVu Sans Mono"/>
                          <a:ea typeface="Courier New"/>
                        </a:rPr>
                        <a:t>hello</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name, </a:t>
                      </a:r>
                      <a:r>
                        <a:rPr b="0" lang="en-GB" sz="1150" spc="-1" strike="noStrike">
                          <a:solidFill>
                            <a:srgbClr val="0033b3"/>
                          </a:solidFill>
                          <a:highlight>
                            <a:srgbClr val="ffffff"/>
                          </a:highlight>
                          <a:latin typeface="DejaVu Sans Mono"/>
                          <a:ea typeface="Courier New"/>
                        </a:rPr>
                        <a:t>int </a:t>
                      </a:r>
                      <a:r>
                        <a:rPr b="0" lang="en-GB" sz="1150" spc="-1" strike="noStrike">
                          <a:solidFill>
                            <a:srgbClr val="080808"/>
                          </a:solidFill>
                          <a:highlight>
                            <a:srgbClr val="ffffff"/>
                          </a:highlight>
                          <a:latin typeface="DejaVu Sans Mono"/>
                          <a:ea typeface="Courier New"/>
                        </a:rPr>
                        <a:t>times)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String longName </a:t>
                      </a:r>
                      <a:r>
                        <a:rPr b="0" lang="en-GB" sz="1150" spc="-1" strike="noStrike">
                          <a:solidFill>
                            <a:srgbClr val="080808"/>
                          </a:solidFill>
                          <a:highlight>
                            <a:srgbClr val="ffffff"/>
                          </a:highlight>
                          <a:latin typeface="DejaVu Sans Mono"/>
                          <a:ea typeface="Courier New"/>
                        </a:rPr>
                        <a:t>= name.repeat(times);</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return </a:t>
                      </a:r>
                      <a:r>
                        <a:rPr b="0" lang="en-GB" sz="1150" spc="-1" strike="noStrike">
                          <a:solidFill>
                            <a:srgbClr val="067d17"/>
                          </a:solidFill>
                          <a:highlight>
                            <a:srgbClr val="ffffff"/>
                          </a:highlight>
                          <a:latin typeface="DejaVu Sans Mono"/>
                          <a:ea typeface="Courier New"/>
                        </a:rPr>
                        <a:t>"Hello, " </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longName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200" name="CustomShape 3"/>
          <p:cNvSpPr/>
          <p:nvPr/>
        </p:nvSpPr>
        <p:spPr>
          <a:xfrm>
            <a:off x="384120" y="1299960"/>
            <a:ext cx="7498800" cy="333972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everything is an object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complex expressions could be written within string templates by using </a:t>
            </a:r>
            <a:r>
              <a:rPr b="1" lang="en-GB" sz="1300" spc="-1" strike="noStrike">
                <a:solidFill>
                  <a:srgbClr val="323a49"/>
                </a:solidFill>
                <a:latin typeface="Courier New"/>
                <a:ea typeface="Courier New"/>
              </a:rPr>
              <a: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function arguments can have default values to use in case they are not referenced</a:t>
            </a:r>
            <a:br/>
            <a:r>
              <a:rPr b="0" i="1"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a:t>
            </a:r>
            <a:r>
              <a:rPr b="0" lang="en-GB" sz="1150" spc="-1" strike="noStrike">
                <a:solidFill>
                  <a:srgbClr val="067d17"/>
                </a:solidFill>
                <a:highlight>
                  <a:srgbClr val="ffffff"/>
                </a:highlight>
                <a:latin typeface="Courier New"/>
                <a:ea typeface="Courier New"/>
              </a:rPr>
              <a:t>"Kotlin"</a:t>
            </a:r>
            <a:r>
              <a:rPr b="0" lang="en-GB" sz="1150" spc="-1" strike="noStrike">
                <a:solidFill>
                  <a:srgbClr val="080808"/>
                </a:solidFill>
                <a:highlight>
                  <a:srgbClr val="ffffff"/>
                </a:highlight>
                <a:latin typeface="Courier New"/>
                <a:ea typeface="Courier New"/>
              </a:rPr>
              <a:t>) </a:t>
            </a:r>
            <a:r>
              <a:rPr b="0" i="1" lang="en-GB" sz="1150" spc="-1" strike="noStrike">
                <a:solidFill>
                  <a:srgbClr val="8c8c8c"/>
                </a:solidFill>
                <a:highlight>
                  <a:srgbClr val="ffffff"/>
                </a:highlight>
                <a:latin typeface="Courier New"/>
                <a:ea typeface="Courier New"/>
              </a:rPr>
              <a:t>//Hello, KotlinKotlinKotlin!</a:t>
            </a:r>
            <a:br/>
            <a:r>
              <a:rPr b="0" i="1"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 </a:t>
            </a:r>
            <a:r>
              <a:rPr b="0" i="1" lang="en-GB" sz="1150" spc="-1" strike="noStrike">
                <a:solidFill>
                  <a:srgbClr val="8c8c8c"/>
                </a:solidFill>
                <a:highlight>
                  <a:srgbClr val="ffffff"/>
                </a:highlight>
                <a:latin typeface="Courier New"/>
                <a:ea typeface="Courier New"/>
              </a:rPr>
              <a:t>//Hello, WorldWorldWorld!</a:t>
            </a:r>
            <a:endParaRPr b="0" lang="en-US" sz="115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highlight>
                  <a:srgbClr val="ffffff"/>
                </a:highlight>
                <a:latin typeface="Lato"/>
                <a:ea typeface="Lato"/>
              </a:rPr>
              <a:t>function arguments can be referenced by name</a:t>
            </a:r>
            <a:br/>
            <a:r>
              <a:rPr b="0" i="1"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a:t>
            </a:r>
            <a:r>
              <a:rPr b="0" lang="en-GB" sz="1150" spc="-1" strike="noStrike">
                <a:solidFill>
                  <a:srgbClr val="4a86e8"/>
                </a:solidFill>
                <a:highlight>
                  <a:srgbClr val="ffffff"/>
                </a:highlight>
                <a:latin typeface="Courier New"/>
                <a:ea typeface="Courier New"/>
              </a:rPr>
              <a:t>name = </a:t>
            </a:r>
            <a:r>
              <a:rPr b="0" lang="en-GB" sz="1150" spc="-1" strike="noStrike">
                <a:solidFill>
                  <a:srgbClr val="067d17"/>
                </a:solidFill>
                <a:highlight>
                  <a:srgbClr val="ffffff"/>
                </a:highlight>
                <a:latin typeface="Courier New"/>
                <a:ea typeface="Courier New"/>
              </a:rPr>
              <a:t>"Kotlin"</a:t>
            </a:r>
            <a:r>
              <a:rPr b="0" lang="en-GB" sz="1150" spc="-1" strike="noStrike">
                <a:solidFill>
                  <a:srgbClr val="080808"/>
                </a:solidFill>
                <a:highlight>
                  <a:srgbClr val="ffffff"/>
                </a:highlight>
                <a:latin typeface="Courier New"/>
                <a:ea typeface="Courier New"/>
              </a:rPr>
              <a:t>, </a:t>
            </a:r>
            <a:r>
              <a:rPr b="0" lang="en-GB" sz="1150" spc="-1" strike="noStrike">
                <a:solidFill>
                  <a:srgbClr val="4a86e8"/>
                </a:solidFill>
                <a:highlight>
                  <a:srgbClr val="ffffff"/>
                </a:highlight>
                <a:latin typeface="Courier New"/>
                <a:ea typeface="Courier New"/>
              </a:rPr>
              <a:t>times = </a:t>
            </a:r>
            <a:r>
              <a:rPr b="0" lang="en-GB" sz="1150" spc="-1" strike="noStrike">
                <a:solidFill>
                  <a:srgbClr val="1750eb"/>
                </a:solidFill>
                <a:highlight>
                  <a:srgbClr val="ffffff"/>
                </a:highlight>
                <a:latin typeface="Courier New"/>
                <a:ea typeface="Courier New"/>
              </a:rPr>
              <a:t>2</a:t>
            </a:r>
            <a:r>
              <a:rPr b="0" lang="en-GB" sz="1150" spc="-1" strike="noStrike">
                <a:solidFill>
                  <a:srgbClr val="080808"/>
                </a:solidFill>
                <a:highlight>
                  <a:srgbClr val="ffffff"/>
                </a:highlight>
                <a:latin typeface="Courier New"/>
                <a:ea typeface="Courier New"/>
              </a:rPr>
              <a:t>) </a:t>
            </a:r>
            <a:r>
              <a:rPr b="0" i="1" lang="en-GB" sz="1150" spc="-1" strike="noStrike">
                <a:solidFill>
                  <a:srgbClr val="8c8c8c"/>
                </a:solidFill>
                <a:highlight>
                  <a:srgbClr val="ffffff"/>
                </a:highlight>
                <a:latin typeface="Courier New"/>
                <a:ea typeface="Courier New"/>
              </a:rPr>
              <a:t>//Hello, KotlinKotlin!</a:t>
            </a:r>
            <a:br/>
            <a:r>
              <a:rPr b="0" i="1"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a:t>
            </a:r>
            <a:r>
              <a:rPr b="0" lang="en-GB" sz="1150" spc="-1" strike="noStrike">
                <a:solidFill>
                  <a:srgbClr val="4a86e8"/>
                </a:solidFill>
                <a:highlight>
                  <a:srgbClr val="ffffff"/>
                </a:highlight>
                <a:latin typeface="Courier New"/>
                <a:ea typeface="Courier New"/>
              </a:rPr>
              <a:t>times = </a:t>
            </a:r>
            <a:r>
              <a:rPr b="0" lang="en-GB" sz="1150" spc="-1" strike="noStrike">
                <a:solidFill>
                  <a:srgbClr val="1750eb"/>
                </a:solidFill>
                <a:highlight>
                  <a:srgbClr val="ffffff"/>
                </a:highlight>
                <a:latin typeface="Courier New"/>
                <a:ea typeface="Courier New"/>
              </a:rPr>
              <a:t>2</a:t>
            </a:r>
            <a:r>
              <a:rPr b="0" lang="en-GB" sz="1150" spc="-1" strike="noStrike">
                <a:solidFill>
                  <a:srgbClr val="080808"/>
                </a:solidFill>
                <a:highlight>
                  <a:srgbClr val="ffffff"/>
                </a:highlight>
                <a:latin typeface="Courier New"/>
                <a:ea typeface="Courier New"/>
              </a:rPr>
              <a:t>, </a:t>
            </a:r>
            <a:r>
              <a:rPr b="0" lang="en-GB" sz="1150" spc="-1" strike="noStrike">
                <a:solidFill>
                  <a:srgbClr val="4a86e8"/>
                </a:solidFill>
                <a:highlight>
                  <a:srgbClr val="ffffff"/>
                </a:highlight>
                <a:latin typeface="Courier New"/>
                <a:ea typeface="Courier New"/>
              </a:rPr>
              <a:t>name = </a:t>
            </a:r>
            <a:r>
              <a:rPr b="0" lang="en-GB" sz="1150" spc="-1" strike="noStrike">
                <a:solidFill>
                  <a:srgbClr val="067d17"/>
                </a:solidFill>
                <a:highlight>
                  <a:srgbClr val="ffffff"/>
                </a:highlight>
                <a:latin typeface="Courier New"/>
                <a:ea typeface="Courier New"/>
              </a:rPr>
              <a:t>"Kotlin"</a:t>
            </a:r>
            <a:r>
              <a:rPr b="0" lang="en-GB" sz="1150" spc="-1" strike="noStrike">
                <a:solidFill>
                  <a:srgbClr val="080808"/>
                </a:solidFill>
                <a:highlight>
                  <a:srgbClr val="ffffff"/>
                </a:highlight>
                <a:latin typeface="Courier New"/>
                <a:ea typeface="Courier New"/>
              </a:rPr>
              <a:t>) </a:t>
            </a:r>
            <a:r>
              <a:rPr b="0" i="1" lang="en-GB" sz="1150" spc="-1" strike="noStrike">
                <a:solidFill>
                  <a:srgbClr val="8c8c8c"/>
                </a:solidFill>
                <a:highlight>
                  <a:srgbClr val="ffffff"/>
                </a:highlight>
                <a:latin typeface="Courier New"/>
                <a:ea typeface="Courier New"/>
              </a:rPr>
              <a:t>//Hello, KotlinKotlin!</a:t>
            </a:r>
            <a:br/>
            <a:r>
              <a:rPr b="0" i="1" lang="en-GB" sz="1150" spc="-1" strike="noStrike">
                <a:solidFill>
                  <a:srgbClr val="00627a"/>
                </a:solidFill>
                <a:highlight>
                  <a:srgbClr val="ffffff"/>
                </a:highlight>
                <a:latin typeface="Courier New"/>
                <a:ea typeface="Courier New"/>
              </a:rPr>
              <a:t>hello</a:t>
            </a:r>
            <a:r>
              <a:rPr b="0" lang="en-GB" sz="1150" spc="-1" strike="noStrike">
                <a:solidFill>
                  <a:srgbClr val="080808"/>
                </a:solidFill>
                <a:highlight>
                  <a:srgbClr val="ffffff"/>
                </a:highlight>
                <a:latin typeface="Courier New"/>
                <a:ea typeface="Courier New"/>
              </a:rPr>
              <a:t>(</a:t>
            </a:r>
            <a:r>
              <a:rPr b="0" lang="en-GB" sz="1150" spc="-1" strike="noStrike">
                <a:solidFill>
                  <a:srgbClr val="4a86e8"/>
                </a:solidFill>
                <a:highlight>
                  <a:srgbClr val="ffffff"/>
                </a:highlight>
                <a:latin typeface="Courier New"/>
                <a:ea typeface="Courier New"/>
              </a:rPr>
              <a:t>times = </a:t>
            </a:r>
            <a:r>
              <a:rPr b="0" lang="en-GB" sz="1150" spc="-1" strike="noStrike">
                <a:solidFill>
                  <a:srgbClr val="1750eb"/>
                </a:solidFill>
                <a:highlight>
                  <a:srgbClr val="ffffff"/>
                </a:highlight>
                <a:latin typeface="Courier New"/>
                <a:ea typeface="Courier New"/>
              </a:rPr>
              <a:t>2</a:t>
            </a:r>
            <a:r>
              <a:rPr b="0" lang="en-GB" sz="1150" spc="-1" strike="noStrike">
                <a:solidFill>
                  <a:srgbClr val="080808"/>
                </a:solidFill>
                <a:highlight>
                  <a:srgbClr val="ffffff"/>
                </a:highlight>
                <a:latin typeface="Courier New"/>
                <a:ea typeface="Courier New"/>
              </a:rPr>
              <a:t>) </a:t>
            </a:r>
            <a:r>
              <a:rPr b="0" i="1" lang="en-GB" sz="1150" spc="-1" strike="noStrike">
                <a:solidFill>
                  <a:srgbClr val="8c8c8c"/>
                </a:solidFill>
                <a:highlight>
                  <a:srgbClr val="ffffff"/>
                </a:highlight>
                <a:latin typeface="Courier New"/>
                <a:ea typeface="Courier New"/>
              </a:rPr>
              <a:t>//Hello, WorldWorld!</a:t>
            </a:r>
            <a:endParaRPr b="0" lang="en-US" sz="115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highlight>
                  <a:srgbClr val="ffffff"/>
                </a:highlight>
                <a:latin typeface="Lato"/>
                <a:ea typeface="Lato"/>
              </a:rPr>
              <a:t>no more method overloading</a:t>
            </a:r>
            <a:endParaRPr b="0" lang="en-US" sz="1300" spc="-1" strike="noStrike">
              <a:latin typeface="Arial"/>
            </a:endParaRPr>
          </a:p>
          <a:p>
            <a:pPr marL="457200">
              <a:lnSpc>
                <a:spcPct val="115000"/>
              </a:lnSpc>
              <a:spcBef>
                <a:spcPts val="1599"/>
              </a:spcBef>
              <a:spcAft>
                <a:spcPts val="1599"/>
              </a:spcAft>
              <a:tabLst>
                <a:tab algn="l" pos="0"/>
              </a:tabLst>
            </a:pP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185" dur="indefinite" restart="never" nodeType="tmRoot">
          <p:childTnLst>
            <p:seq>
              <p:cTn id="186" dur="indefinite" nodeType="mainSeq">
                <p:childTnLst>
                  <p:par>
                    <p:cTn id="187" fill="hold">
                      <p:stCondLst>
                        <p:cond delay="0"/>
                      </p:stCondLst>
                      <p:childTnLst>
                        <p:par>
                          <p:cTn id="188" fill="hold">
                            <p:stCondLst>
                              <p:cond delay="0"/>
                            </p:stCondLst>
                            <p:childTnLst>
                              <p:par>
                                <p:cTn id="189" nodeType="afterEffect" fill="hold" presetClass="entr" presetID="10">
                                  <p:stCondLst>
                                    <p:cond delay="0"/>
                                  </p:stCondLst>
                                  <p:childTnLst>
                                    <p:set>
                                      <p:cBhvr>
                                        <p:cTn id="190" dur="1" fill="hold">
                                          <p:stCondLst>
                                            <p:cond delay="0"/>
                                          </p:stCondLst>
                                        </p:cTn>
                                        <p:tgtEl>
                                          <p:spTgt spid="200"/>
                                        </p:tgtEl>
                                        <p:attrNameLst>
                                          <p:attrName>style.visibility</p:attrName>
                                        </p:attrNameLst>
                                      </p:cBhvr>
                                      <p:to>
                                        <p:strVal val="visible"/>
                                      </p:to>
                                    </p:set>
                                    <p:animEffect filter="fade" transition="in">
                                      <p:cBhvr additive="repl">
                                        <p:cTn id="191" dur="5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Conditional expression</a:t>
            </a:r>
            <a:endParaRPr b="0" lang="en-US" sz="2400" spc="-1" strike="noStrike">
              <a:latin typeface="Arial"/>
            </a:endParaRPr>
          </a:p>
        </p:txBody>
      </p:sp>
      <p:pic>
        <p:nvPicPr>
          <p:cNvPr id="202" name="Google Shape;302;p28" descr=""/>
          <p:cNvPicPr/>
          <p:nvPr/>
        </p:nvPicPr>
        <p:blipFill>
          <a:blip r:embed="rId1"/>
          <a:stretch/>
        </p:blipFill>
        <p:spPr>
          <a:xfrm>
            <a:off x="496800" y="823680"/>
            <a:ext cx="208440" cy="208440"/>
          </a:xfrm>
          <a:prstGeom prst="rect">
            <a:avLst/>
          </a:prstGeom>
          <a:ln>
            <a:noFill/>
          </a:ln>
        </p:spPr>
      </p:pic>
      <p:pic>
        <p:nvPicPr>
          <p:cNvPr id="203" name="Google Shape;303;p28" descr=""/>
          <p:cNvPicPr/>
          <p:nvPr/>
        </p:nvPicPr>
        <p:blipFill>
          <a:blip r:embed="rId2"/>
          <a:stretch/>
        </p:blipFill>
        <p:spPr>
          <a:xfrm>
            <a:off x="464400" y="3687120"/>
            <a:ext cx="284400" cy="284400"/>
          </a:xfrm>
          <a:prstGeom prst="rect">
            <a:avLst/>
          </a:prstGeom>
          <a:ln>
            <a:noFill/>
          </a:ln>
        </p:spPr>
      </p:pic>
      <p:graphicFrame>
        <p:nvGraphicFramePr>
          <p:cNvPr id="204" name="Table 2"/>
          <p:cNvGraphicFramePr/>
          <p:nvPr/>
        </p:nvGraphicFramePr>
        <p:xfrm>
          <a:off x="820440" y="670320"/>
          <a:ext cx="7900560" cy="4083480"/>
        </p:xfrm>
        <a:graphic>
          <a:graphicData uri="http://schemas.openxmlformats.org/drawingml/2006/table">
            <a:tbl>
              <a:tblPr/>
              <a:tblGrid>
                <a:gridCol w="7900920"/>
              </a:tblGrid>
              <a:tr h="29707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sign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if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&lt;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else if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else </a:t>
                      </a:r>
                      <a:r>
                        <a:rPr b="0" lang="en-GB" sz="1150" spc="-1" strike="noStrike">
                          <a:solidFill>
                            <a:srgbClr val="1750eb"/>
                          </a:solidFill>
                          <a:highlight>
                            <a:srgbClr val="ffffff"/>
                          </a:highlight>
                          <a:latin typeface="DejaVu Sans Mono"/>
                          <a:ea typeface="Courier New"/>
                        </a:rPr>
                        <a:t>1</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int </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int </a:t>
                      </a:r>
                      <a:r>
                        <a:rPr b="0" lang="en-GB" sz="1150" spc="-1" strike="noStrike">
                          <a:solidFill>
                            <a:srgbClr val="080808"/>
                          </a:solidFill>
                          <a:highlight>
                            <a:srgbClr val="ffffff"/>
                          </a:highlight>
                          <a:latin typeface="DejaVu Sans Mono"/>
                          <a:ea typeface="Courier New"/>
                        </a:rPr>
                        <a:t>sign =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if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&lt;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 sign =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else if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number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 sign =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else </a:t>
                      </a:r>
                      <a:r>
                        <a:rPr b="0" lang="en-GB" sz="1150" spc="-1" strike="noStrike">
                          <a:solidFill>
                            <a:srgbClr val="080808"/>
                          </a:solidFill>
                          <a:highlight>
                            <a:srgbClr val="ffffff"/>
                          </a:highlight>
                          <a:latin typeface="DejaVu Sans Mono"/>
                          <a:ea typeface="Courier New"/>
                        </a:rPr>
                        <a:t>sign =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205" name="CustomShape 3"/>
          <p:cNvSpPr/>
          <p:nvPr/>
        </p:nvSpPr>
        <p:spPr>
          <a:xfrm>
            <a:off x="384120" y="16383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same condition syntax as in Java (condition, statement, else branch)</a:t>
            </a:r>
            <a:endParaRPr b="0" lang="en-US" sz="130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if</a:t>
            </a:r>
            <a:r>
              <a:rPr b="0" lang="en-GB" sz="1300" spc="-1" strike="noStrike">
                <a:solidFill>
                  <a:srgbClr val="323a49"/>
                </a:solidFill>
                <a:latin typeface="Lato"/>
                <a:ea typeface="Lato"/>
              </a:rPr>
              <a:t> statement is an expression in Kotlin (it’s result could be assigned to a variable)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last statement of each block is an implicit return statement</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192" dur="indefinite" restart="never" nodeType="tmRoot">
          <p:childTnLst>
            <p:seq>
              <p:cTn id="193" dur="indefinite" nodeType="mainSeq">
                <p:childTnLst>
                  <p:par>
                    <p:cTn id="194" fill="hold">
                      <p:stCondLst>
                        <p:cond delay="0"/>
                      </p:stCondLst>
                      <p:childTnLst>
                        <p:par>
                          <p:cTn id="195" fill="hold">
                            <p:stCondLst>
                              <p:cond delay="0"/>
                            </p:stCondLst>
                            <p:childTnLst>
                              <p:par>
                                <p:cTn id="196" nodeType="afterEffect" fill="hold" presetClass="entr" presetID="10">
                                  <p:stCondLst>
                                    <p:cond delay="0"/>
                                  </p:stCondLst>
                                  <p:childTnLst>
                                    <p:set>
                                      <p:cBhvr>
                                        <p:cTn id="197" dur="1" fill="hold">
                                          <p:stCondLst>
                                            <p:cond delay="0"/>
                                          </p:stCondLst>
                                        </p:cTn>
                                        <p:tgtEl>
                                          <p:spTgt spid="205"/>
                                        </p:tgtEl>
                                        <p:attrNameLst>
                                          <p:attrName>style.visibility</p:attrName>
                                        </p:attrNameLst>
                                      </p:cBhvr>
                                      <p:to>
                                        <p:strVal val="visible"/>
                                      </p:to>
                                    </p:set>
                                    <p:animEffect filter="fade" transition="in">
                                      <p:cBhvr additive="repl">
                                        <p:cTn id="198" dur="5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When expression</a:t>
            </a:r>
            <a:endParaRPr b="0" lang="en-US" sz="2400" spc="-1" strike="noStrike">
              <a:latin typeface="Arial"/>
            </a:endParaRPr>
          </a:p>
        </p:txBody>
      </p:sp>
      <p:pic>
        <p:nvPicPr>
          <p:cNvPr id="207" name="Google Shape;311;p29" descr=""/>
          <p:cNvPicPr/>
          <p:nvPr/>
        </p:nvPicPr>
        <p:blipFill>
          <a:blip r:embed="rId1"/>
          <a:stretch/>
        </p:blipFill>
        <p:spPr>
          <a:xfrm>
            <a:off x="496800" y="823680"/>
            <a:ext cx="208440" cy="208440"/>
          </a:xfrm>
          <a:prstGeom prst="rect">
            <a:avLst/>
          </a:prstGeom>
          <a:ln>
            <a:noFill/>
          </a:ln>
        </p:spPr>
      </p:pic>
      <p:graphicFrame>
        <p:nvGraphicFramePr>
          <p:cNvPr id="208" name="Table 2"/>
          <p:cNvGraphicFramePr/>
          <p:nvPr/>
        </p:nvGraphicFramePr>
        <p:xfrm>
          <a:off x="820440" y="670320"/>
          <a:ext cx="7900560" cy="4083480"/>
        </p:xfrm>
        <a:graphic>
          <a:graphicData uri="http://schemas.openxmlformats.org/drawingml/2006/table">
            <a:tbl>
              <a:tblPr/>
              <a:tblGrid>
                <a:gridCol w="7900920"/>
              </a:tblGrid>
              <a:tr h="20419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number</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Any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sign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when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number</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0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1</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 "-4"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1</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is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in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10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1</a:t>
                      </a:r>
                      <a:endParaRPr b="0" lang="en-US" sz="1150" spc="-1" strike="noStrike">
                        <a:latin typeface="Arial"/>
                      </a:endParaRPr>
                    </a:p>
                    <a:p>
                      <a:pPr>
                        <a:lnSpc>
                          <a:spcPct val="100000"/>
                        </a:lnSpc>
                        <a:tabLst>
                          <a:tab algn="l" pos="0"/>
                        </a:tabLst>
                      </a:pPr>
                      <a:r>
                        <a:rPr b="0" lang="en-GB" sz="1150" spc="-1" strike="noStrike">
                          <a:solidFill>
                            <a:srgbClr val="1750eb"/>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else </a:t>
                      </a:r>
                      <a:r>
                        <a:rPr b="0" lang="en-GB" sz="1150" spc="-1" strike="noStrike">
                          <a:solidFill>
                            <a:srgbClr val="080808"/>
                          </a:solidFill>
                          <a:highlight>
                            <a:srgbClr val="ffffff"/>
                          </a:highlight>
                          <a:latin typeface="DejaVu Sans Mono"/>
                          <a:ea typeface="Courier New"/>
                        </a:rPr>
                        <a:t>-&gt; </a:t>
                      </a:r>
                      <a:r>
                        <a:rPr b="0" lang="en-GB" sz="1150" spc="-1" strike="noStrike">
                          <a:solidFill>
                            <a:srgbClr val="1750eb"/>
                          </a:solidFill>
                          <a:highlight>
                            <a:srgbClr val="ffffff"/>
                          </a:highlight>
                          <a:latin typeface="DejaVu Sans Mono"/>
                          <a:ea typeface="Courier New"/>
                        </a:rPr>
                        <a:t>0</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cPr marL="91080" marR="91080">
                    <a:noFill/>
                  </a:tcPr>
                </a:tc>
              </a:tr>
            </a:tbl>
          </a:graphicData>
        </a:graphic>
      </p:graphicFrame>
      <p:sp>
        <p:nvSpPr>
          <p:cNvPr id="209" name="CustomShape 3"/>
          <p:cNvSpPr/>
          <p:nvPr/>
        </p:nvSpPr>
        <p:spPr>
          <a:xfrm>
            <a:off x="384120" y="2327760"/>
            <a:ext cx="7498800" cy="250092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when</a:t>
            </a:r>
            <a:r>
              <a:rPr b="0" lang="en-GB" sz="1300" spc="-1" strike="noStrike">
                <a:solidFill>
                  <a:srgbClr val="323a49"/>
                </a:solidFill>
                <a:latin typeface="Lato"/>
                <a:ea typeface="Lato"/>
              </a:rPr>
              <a:t> is similar to </a:t>
            </a:r>
            <a:r>
              <a:rPr b="1" lang="en-GB" sz="1300" spc="-1" strike="noStrike">
                <a:solidFill>
                  <a:srgbClr val="323a49"/>
                </a:solidFill>
                <a:latin typeface="Courier New"/>
                <a:ea typeface="Courier New"/>
              </a:rPr>
              <a:t>switch</a:t>
            </a:r>
            <a:r>
              <a:rPr b="0" lang="en-GB" sz="1300" spc="-1" strike="noStrike">
                <a:solidFill>
                  <a:srgbClr val="323a49"/>
                </a:solidFill>
                <a:latin typeface="Lato"/>
                <a:ea typeface="Lato"/>
              </a:rPr>
              <a:t> in Java, but much smarter (pattern matching)</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it is also an expression (returns a value)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compare single value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compare multiple values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check value within range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compare enums or check value is within enum range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type comparison</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compare any type of object (even multiple type comparison within same </a:t>
            </a:r>
            <a:r>
              <a:rPr b="1" lang="en-GB" sz="1300" spc="-1" strike="noStrike">
                <a:solidFill>
                  <a:srgbClr val="323a49"/>
                </a:solidFill>
                <a:latin typeface="Courier New"/>
                <a:ea typeface="Courier New"/>
              </a:rPr>
              <a:t>when</a:t>
            </a:r>
            <a:r>
              <a:rPr b="0" lang="en-GB" sz="1300" spc="-1" strike="noStrike">
                <a:solidFill>
                  <a:srgbClr val="323a49"/>
                </a:solidFill>
                <a:latin typeface="Lato"/>
                <a:ea typeface="Lato"/>
              </a:rPr>
              <a:t> statement)</a:t>
            </a:r>
            <a:endParaRPr b="0" lang="en-US" sz="130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else</a:t>
            </a:r>
            <a:r>
              <a:rPr b="0" lang="en-GB" sz="1300" spc="-1" strike="noStrike">
                <a:solidFill>
                  <a:srgbClr val="323a49"/>
                </a:solidFill>
                <a:latin typeface="Lato"/>
                <a:ea typeface="Lato"/>
              </a:rPr>
              <a:t> - anything not defined</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199" dur="indefinite" restart="never" nodeType="tmRoot">
          <p:childTnLst>
            <p:seq>
              <p:cTn id="200" dur="indefinite" nodeType="mainSeq">
                <p:childTnLst>
                  <p:par>
                    <p:cTn id="201" fill="hold">
                      <p:stCondLst>
                        <p:cond delay="0"/>
                      </p:stCondLst>
                      <p:childTnLst>
                        <p:par>
                          <p:cTn id="202" fill="hold">
                            <p:stCondLst>
                              <p:cond delay="0"/>
                            </p:stCondLst>
                            <p:childTnLst>
                              <p:par>
                                <p:cTn id="203" nodeType="afterEffect" fill="hold" presetClass="entr" presetID="10">
                                  <p:stCondLst>
                                    <p:cond delay="0"/>
                                  </p:stCondLst>
                                  <p:childTnLst>
                                    <p:set>
                                      <p:cBhvr>
                                        <p:cTn id="204" dur="1" fill="hold">
                                          <p:stCondLst>
                                            <p:cond delay="0"/>
                                          </p:stCondLst>
                                        </p:cTn>
                                        <p:tgtEl>
                                          <p:spTgt spid="209"/>
                                        </p:tgtEl>
                                        <p:attrNameLst>
                                          <p:attrName>style.visibility</p:attrName>
                                        </p:attrNameLst>
                                      </p:cBhvr>
                                      <p:to>
                                        <p:strVal val="visible"/>
                                      </p:to>
                                    </p:set>
                                    <p:animEffect filter="fade" transition="in">
                                      <p:cBhvr additive="repl">
                                        <p:cTn id="205" dur="5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Collections </a:t>
            </a:r>
            <a:r>
              <a:rPr b="0" lang="en-GB" sz="1600" spc="-1" strike="noStrike">
                <a:solidFill>
                  <a:srgbClr val="323a49"/>
                </a:solidFill>
                <a:latin typeface="Montserrat"/>
                <a:ea typeface="Montserrat"/>
              </a:rPr>
              <a:t>(lists)</a:t>
            </a:r>
            <a:endParaRPr b="0" lang="en-US" sz="1600" spc="-1" strike="noStrike">
              <a:latin typeface="Arial"/>
            </a:endParaRPr>
          </a:p>
        </p:txBody>
      </p:sp>
      <p:pic>
        <p:nvPicPr>
          <p:cNvPr id="211" name="Google Shape;319;p30" descr=""/>
          <p:cNvPicPr/>
          <p:nvPr/>
        </p:nvPicPr>
        <p:blipFill>
          <a:blip r:embed="rId1"/>
          <a:stretch/>
        </p:blipFill>
        <p:spPr>
          <a:xfrm>
            <a:off x="496800" y="823680"/>
            <a:ext cx="208440" cy="208440"/>
          </a:xfrm>
          <a:prstGeom prst="rect">
            <a:avLst/>
          </a:prstGeom>
          <a:ln>
            <a:noFill/>
          </a:ln>
        </p:spPr>
      </p:pic>
      <p:pic>
        <p:nvPicPr>
          <p:cNvPr id="212" name="Google Shape;320;p30" descr=""/>
          <p:cNvPicPr/>
          <p:nvPr/>
        </p:nvPicPr>
        <p:blipFill>
          <a:blip r:embed="rId2"/>
          <a:stretch/>
        </p:blipFill>
        <p:spPr>
          <a:xfrm>
            <a:off x="464400" y="3494160"/>
            <a:ext cx="284400" cy="284400"/>
          </a:xfrm>
          <a:prstGeom prst="rect">
            <a:avLst/>
          </a:prstGeom>
          <a:ln>
            <a:noFill/>
          </a:ln>
        </p:spPr>
      </p:pic>
      <p:graphicFrame>
        <p:nvGraphicFramePr>
          <p:cNvPr id="213" name="Table 2"/>
          <p:cNvGraphicFramePr/>
          <p:nvPr/>
        </p:nvGraphicFramePr>
        <p:xfrm>
          <a:off x="820440" y="670320"/>
          <a:ext cx="7900560" cy="4083480"/>
        </p:xfrm>
        <a:graphic>
          <a:graphicData uri="http://schemas.openxmlformats.org/drawingml/2006/table">
            <a:tbl>
              <a:tblPr/>
              <a:tblGrid>
                <a:gridCol w="7900920"/>
              </a:tblGrid>
              <a:tr h="27709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list </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listOf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three]</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list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"four" </a:t>
                      </a:r>
                      <a:r>
                        <a:rPr b="0" i="1" lang="en-GB" sz="1150" spc="-1" strike="noStrike">
                          <a:solidFill>
                            <a:srgbClr val="8c8c8c"/>
                          </a:solidFill>
                          <a:highlight>
                            <a:srgbClr val="ffffff"/>
                          </a:highlight>
                          <a:latin typeface="DejaVu Sans Mono"/>
                          <a:ea typeface="Courier New"/>
                        </a:rPr>
                        <a:t>//[one, two, three, four]</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list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 </a:t>
                      </a:r>
                      <a:r>
                        <a:rPr b="0" i="1" lang="en-GB" sz="1150" spc="-1" strike="noStrike">
                          <a:solidFill>
                            <a:srgbClr val="8c8c8c"/>
                          </a:solidFill>
                          <a:highlight>
                            <a:srgbClr val="ffffff"/>
                          </a:highlight>
                          <a:latin typeface="DejaVu Sans Mono"/>
                          <a:ea typeface="Courier New"/>
                        </a:rPr>
                        <a:t>//[one, three]</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list</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 </a:t>
                      </a:r>
                      <a:r>
                        <a:rPr b="0" lang="en-GB" sz="1150" spc="-1" strike="noStrike">
                          <a:solidFill>
                            <a:srgbClr val="067d17"/>
                          </a:solidFill>
                          <a:highlight>
                            <a:srgbClr val="ffffff"/>
                          </a:highlight>
                          <a:latin typeface="DejaVu Sans Mono"/>
                          <a:ea typeface="Courier New"/>
                        </a:rPr>
                        <a:t>"3" </a:t>
                      </a:r>
                      <a:r>
                        <a:rPr b="0" i="1" lang="en-GB" sz="1150" spc="-1" strike="noStrike">
                          <a:solidFill>
                            <a:srgbClr val="8c8c8c"/>
                          </a:solidFill>
                          <a:highlight>
                            <a:srgbClr val="ffffff"/>
                          </a:highlight>
                          <a:latin typeface="DejaVu Sans Mono"/>
                          <a:ea typeface="Courier New"/>
                        </a:rPr>
                        <a:t>//error</a:t>
                      </a: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0000"/>
                          </a:solidFill>
                          <a:highlight>
                            <a:srgbClr val="ffffff"/>
                          </a:highlight>
                          <a:latin typeface="DejaVu Sans Mono"/>
                          <a:ea typeface="Courier New"/>
                        </a:rPr>
                        <a:t>List</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list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ArrayList&lt;&gt;();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list</a:t>
                      </a:r>
                      <a:r>
                        <a:rPr b="0" lang="en-GB" sz="1150" spc="-1" strike="noStrike">
                          <a:solidFill>
                            <a:srgbClr val="080808"/>
                          </a:solidFill>
                          <a:highlight>
                            <a:srgbClr val="ffffff"/>
                          </a:highlight>
                          <a:latin typeface="DejaVu Sans Mono"/>
                          <a:ea typeface="Courier New"/>
                        </a:rPr>
                        <a:t>.addAll(</a:t>
                      </a:r>
                      <a:r>
                        <a:rPr b="0" lang="en-GB" sz="1150" spc="-1" strike="noStrike">
                          <a:solidFill>
                            <a:srgbClr val="000000"/>
                          </a:solidFill>
                          <a:highlight>
                            <a:srgbClr val="ffffff"/>
                          </a:highlight>
                          <a:latin typeface="DejaVu Sans Mono"/>
                          <a:ea typeface="Courier New"/>
                        </a:rPr>
                        <a:t>Arrays</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asList</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three]</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List</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copy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ArrayList&lt;&gt;(</a:t>
                      </a:r>
                      <a:r>
                        <a:rPr b="0" lang="en-GB" sz="1150" spc="-1" strike="noStrike">
                          <a:solidFill>
                            <a:srgbClr val="000000"/>
                          </a:solidFill>
                          <a:highlight>
                            <a:srgbClr val="ffffff"/>
                          </a:highlight>
                          <a:latin typeface="DejaVu Sans Mono"/>
                          <a:ea typeface="Courier New"/>
                        </a:rPr>
                        <a:t>list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.add(</a:t>
                      </a:r>
                      <a:r>
                        <a:rPr b="0" lang="en-GB" sz="1150" spc="-1" strike="noStrike">
                          <a:solidFill>
                            <a:srgbClr val="067d17"/>
                          </a:solidFill>
                          <a:highlight>
                            <a:srgbClr val="ffffff"/>
                          </a:highlight>
                          <a:latin typeface="DejaVu Sans Mono"/>
                          <a:ea typeface="Courier New"/>
                        </a:rPr>
                        <a:t>"four"</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three, four]</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.remove(</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three]</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.set(</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3]</a:t>
                      </a:r>
                      <a:endParaRPr b="0" lang="en-US" sz="1150" spc="-1" strike="noStrike">
                        <a:latin typeface="Arial"/>
                      </a:endParaRPr>
                    </a:p>
                  </a:txBody>
                  <a:tcPr marL="91080" marR="91080">
                    <a:noFill/>
                  </a:tcPr>
                </a:tc>
              </a:tr>
            </a:tbl>
          </a:graphicData>
        </a:graphic>
      </p:graphicFrame>
      <p:sp>
        <p:nvSpPr>
          <p:cNvPr id="214" name="CustomShape 3"/>
          <p:cNvSpPr/>
          <p:nvPr/>
        </p:nvSpPr>
        <p:spPr>
          <a:xfrm>
            <a:off x="384120" y="16383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create collections by using helper methods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type aware operators to add and remove items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access items by index (array-like)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every operation on collections creates a copy of the original variable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collections are immutable by reference (use </a:t>
            </a:r>
            <a:r>
              <a:rPr b="1" lang="en-GB" sz="1300" spc="-1" strike="noStrike">
                <a:solidFill>
                  <a:srgbClr val="323a49"/>
                </a:solidFill>
                <a:latin typeface="Courier New"/>
                <a:ea typeface="Courier New"/>
              </a:rPr>
              <a:t>mutable*</a:t>
            </a:r>
            <a:r>
              <a:rPr b="0" lang="en-GB" sz="1300" spc="-1" strike="noStrike">
                <a:solidFill>
                  <a:srgbClr val="323a49"/>
                </a:solidFill>
                <a:latin typeface="Lato"/>
                <a:ea typeface="Lato"/>
              </a:rPr>
              <a:t> versions if needed)</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06" dur="indefinite" restart="never" nodeType="tmRoot">
          <p:childTnLst>
            <p:seq>
              <p:cTn id="207" dur="indefinite" nodeType="mainSeq">
                <p:childTnLst>
                  <p:par>
                    <p:cTn id="208" fill="hold">
                      <p:stCondLst>
                        <p:cond delay="0"/>
                      </p:stCondLst>
                      <p:childTnLst>
                        <p:par>
                          <p:cTn id="209" fill="hold">
                            <p:stCondLst>
                              <p:cond delay="0"/>
                            </p:stCondLst>
                            <p:childTnLst>
                              <p:par>
                                <p:cTn id="210" nodeType="afterEffect" fill="hold" presetClass="entr" presetID="10">
                                  <p:stCondLst>
                                    <p:cond delay="0"/>
                                  </p:stCondLst>
                                  <p:childTnLst>
                                    <p:set>
                                      <p:cBhvr>
                                        <p:cTn id="211" dur="1" fill="hold">
                                          <p:stCondLst>
                                            <p:cond delay="0"/>
                                          </p:stCondLst>
                                        </p:cTn>
                                        <p:tgtEl>
                                          <p:spTgt spid="214"/>
                                        </p:tgtEl>
                                        <p:attrNameLst>
                                          <p:attrName>style.visibility</p:attrName>
                                        </p:attrNameLst>
                                      </p:cBhvr>
                                      <p:to>
                                        <p:strVal val="visible"/>
                                      </p:to>
                                    </p:set>
                                    <p:animEffect filter="fade" transition="in">
                                      <p:cBhvr additive="repl">
                                        <p:cTn id="212" dur="5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Collections </a:t>
            </a:r>
            <a:r>
              <a:rPr b="0" lang="en-GB" sz="1600" spc="-1" strike="noStrike">
                <a:solidFill>
                  <a:srgbClr val="323a49"/>
                </a:solidFill>
                <a:latin typeface="Montserrat"/>
                <a:ea typeface="Montserrat"/>
              </a:rPr>
              <a:t>(sets)</a:t>
            </a:r>
            <a:endParaRPr b="0" lang="en-US" sz="1600" spc="-1" strike="noStrike">
              <a:latin typeface="Arial"/>
            </a:endParaRPr>
          </a:p>
        </p:txBody>
      </p:sp>
      <p:pic>
        <p:nvPicPr>
          <p:cNvPr id="216" name="Google Shape;328;p31" descr=""/>
          <p:cNvPicPr/>
          <p:nvPr/>
        </p:nvPicPr>
        <p:blipFill>
          <a:blip r:embed="rId1"/>
          <a:stretch/>
        </p:blipFill>
        <p:spPr>
          <a:xfrm>
            <a:off x="496800" y="823680"/>
            <a:ext cx="208440" cy="208440"/>
          </a:xfrm>
          <a:prstGeom prst="rect">
            <a:avLst/>
          </a:prstGeom>
          <a:ln>
            <a:noFill/>
          </a:ln>
        </p:spPr>
      </p:pic>
      <p:pic>
        <p:nvPicPr>
          <p:cNvPr id="217" name="Google Shape;329;p31" descr=""/>
          <p:cNvPicPr/>
          <p:nvPr/>
        </p:nvPicPr>
        <p:blipFill>
          <a:blip r:embed="rId2"/>
          <a:stretch/>
        </p:blipFill>
        <p:spPr>
          <a:xfrm>
            <a:off x="464400" y="3493440"/>
            <a:ext cx="284400" cy="284400"/>
          </a:xfrm>
          <a:prstGeom prst="rect">
            <a:avLst/>
          </a:prstGeom>
          <a:ln>
            <a:noFill/>
          </a:ln>
        </p:spPr>
      </p:pic>
      <p:graphicFrame>
        <p:nvGraphicFramePr>
          <p:cNvPr id="218" name="Table 2"/>
          <p:cNvGraphicFramePr/>
          <p:nvPr/>
        </p:nvGraphicFramePr>
        <p:xfrm>
          <a:off x="820440" y="670320"/>
          <a:ext cx="7900560" cy="4083480"/>
        </p:xfrm>
        <a:graphic>
          <a:graphicData uri="http://schemas.openxmlformats.org/drawingml/2006/table">
            <a:tbl>
              <a:tblPr/>
              <a:tblGrid>
                <a:gridCol w="7900920"/>
              </a:tblGrid>
              <a:tr h="277848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set </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setOf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set </a:t>
                      </a:r>
                      <a:r>
                        <a:rPr b="0" i="1" lang="en-GB" sz="1150" spc="-1" strike="noStrike">
                          <a:solidFill>
                            <a:srgbClr val="00627a"/>
                          </a:solidFill>
                          <a:highlight>
                            <a:srgbClr val="ffffff"/>
                          </a:highlight>
                          <a:latin typeface="DejaVu Sans Mono"/>
                          <a:ea typeface="Courier New"/>
                        </a:rPr>
                        <a:t>union setOf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three]</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set </a:t>
                      </a:r>
                      <a:r>
                        <a:rPr b="0" i="1" lang="en-GB" sz="1150" spc="-1" strike="noStrike">
                          <a:solidFill>
                            <a:srgbClr val="00627a"/>
                          </a:solidFill>
                          <a:highlight>
                            <a:srgbClr val="ffffff"/>
                          </a:highlight>
                          <a:latin typeface="DejaVu Sans Mono"/>
                          <a:ea typeface="Courier New"/>
                        </a:rPr>
                        <a:t>intersect setOf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//[two]</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set </a:t>
                      </a:r>
                      <a:r>
                        <a:rPr b="0" i="1" lang="en-GB" sz="1150" spc="-1" strike="noStrike">
                          <a:solidFill>
                            <a:srgbClr val="00627a"/>
                          </a:solidFill>
                          <a:highlight>
                            <a:srgbClr val="ffffff"/>
                          </a:highlight>
                          <a:latin typeface="DejaVu Sans Mono"/>
                          <a:ea typeface="Courier New"/>
                        </a:rPr>
                        <a:t>subtract setOf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0000"/>
                          </a:solidFill>
                          <a:highlight>
                            <a:srgbClr val="ffffff"/>
                          </a:highlight>
                          <a:latin typeface="DejaVu Sans Mono"/>
                          <a:ea typeface="Courier New"/>
                        </a:rPr>
                        <a:t>Set</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set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HashSet&lt;&gt;();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set</a:t>
                      </a:r>
                      <a:r>
                        <a:rPr b="0" lang="en-GB" sz="1150" spc="-1" strike="noStrike">
                          <a:solidFill>
                            <a:srgbClr val="080808"/>
                          </a:solidFill>
                          <a:highlight>
                            <a:srgbClr val="ffffff"/>
                          </a:highlight>
                          <a:latin typeface="DejaVu Sans Mono"/>
                          <a:ea typeface="Courier New"/>
                        </a:rPr>
                        <a:t>.addAll(</a:t>
                      </a:r>
                      <a:r>
                        <a:rPr b="0" lang="en-GB" sz="1150" spc="-1" strike="noStrike">
                          <a:solidFill>
                            <a:srgbClr val="000000"/>
                          </a:solidFill>
                          <a:highlight>
                            <a:srgbClr val="ffffff"/>
                          </a:highlight>
                          <a:latin typeface="DejaVu Sans Mono"/>
                          <a:ea typeface="Courier New"/>
                        </a:rPr>
                        <a:t>Arrays</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asList</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Set</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copy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HashSet&lt;&gt;(</a:t>
                      </a:r>
                      <a:r>
                        <a:rPr b="0" lang="en-GB" sz="1150" spc="-1" strike="noStrike">
                          <a:solidFill>
                            <a:srgbClr val="000000"/>
                          </a:solidFill>
                          <a:highlight>
                            <a:srgbClr val="ffffff"/>
                          </a:highlight>
                          <a:latin typeface="DejaVu Sans Mono"/>
                          <a:ea typeface="Courier New"/>
                        </a:rPr>
                        <a:t>set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.addAll(</a:t>
                      </a:r>
                      <a:r>
                        <a:rPr b="0" lang="en-GB" sz="1150" spc="-1" strike="noStrike">
                          <a:solidFill>
                            <a:srgbClr val="000000"/>
                          </a:solidFill>
                          <a:highlight>
                            <a:srgbClr val="ffffff"/>
                          </a:highlight>
                          <a:latin typeface="DejaVu Sans Mono"/>
                          <a:ea typeface="Courier New"/>
                        </a:rPr>
                        <a:t>Arrays</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asList</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 two, three]</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.retainAll(</a:t>
                      </a:r>
                      <a:r>
                        <a:rPr b="0" lang="en-GB" sz="1150" spc="-1" strike="noStrike">
                          <a:solidFill>
                            <a:srgbClr val="000000"/>
                          </a:solidFill>
                          <a:highlight>
                            <a:srgbClr val="ffffff"/>
                          </a:highlight>
                          <a:latin typeface="DejaVu Sans Mono"/>
                          <a:ea typeface="Courier New"/>
                        </a:rPr>
                        <a:t>Arrays</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asList</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//[two]</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.removeAll(</a:t>
                      </a:r>
                      <a:r>
                        <a:rPr b="0" lang="en-GB" sz="1150" spc="-1" strike="noStrike">
                          <a:solidFill>
                            <a:srgbClr val="000000"/>
                          </a:solidFill>
                          <a:highlight>
                            <a:srgbClr val="ffffff"/>
                          </a:highlight>
                          <a:latin typeface="DejaVu Sans Mono"/>
                          <a:ea typeface="Courier New"/>
                        </a:rPr>
                        <a:t>Arrays</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asList</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a:t>
                      </a:r>
                      <a:endParaRPr b="0" lang="en-US" sz="1150" spc="-1" strike="noStrike">
                        <a:latin typeface="Arial"/>
                      </a:endParaRPr>
                    </a:p>
                  </a:txBody>
                  <a:tcPr marL="91080" marR="91080">
                    <a:noFill/>
                  </a:tcPr>
                </a:tc>
              </a:tr>
            </a:tbl>
          </a:graphicData>
        </a:graphic>
      </p:graphicFrame>
      <p:sp>
        <p:nvSpPr>
          <p:cNvPr id="219" name="CustomShape 3"/>
          <p:cNvSpPr/>
          <p:nvPr/>
        </p:nvSpPr>
        <p:spPr>
          <a:xfrm>
            <a:off x="384120" y="16383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built in </a:t>
            </a:r>
            <a:r>
              <a:rPr b="1" lang="en-GB" sz="1300" spc="-1" strike="noStrike">
                <a:solidFill>
                  <a:srgbClr val="323a49"/>
                </a:solidFill>
                <a:latin typeface="Courier New"/>
                <a:ea typeface="Courier New"/>
              </a:rPr>
              <a:t>union</a:t>
            </a:r>
            <a:r>
              <a:rPr b="0" lang="en-GB" sz="1300" spc="-1" strike="noStrike">
                <a:solidFill>
                  <a:srgbClr val="323a49"/>
                </a:solidFill>
                <a:latin typeface="Lato"/>
                <a:ea typeface="Lato"/>
              </a:rPr>
              <a:t>, </a:t>
            </a:r>
            <a:r>
              <a:rPr b="1" lang="en-GB" sz="1300" spc="-1" strike="noStrike">
                <a:solidFill>
                  <a:srgbClr val="323a49"/>
                </a:solidFill>
                <a:latin typeface="Courier New"/>
                <a:ea typeface="Courier New"/>
              </a:rPr>
              <a:t>intersect</a:t>
            </a:r>
            <a:r>
              <a:rPr b="0" lang="en-GB" sz="1300" spc="-1" strike="noStrike">
                <a:solidFill>
                  <a:srgbClr val="323a49"/>
                </a:solidFill>
                <a:latin typeface="Lato"/>
                <a:ea typeface="Lato"/>
              </a:rPr>
              <a:t> and </a:t>
            </a:r>
            <a:r>
              <a:rPr b="1" lang="en-GB" sz="1300" spc="-1" strike="noStrike">
                <a:solidFill>
                  <a:srgbClr val="323a49"/>
                </a:solidFill>
                <a:latin typeface="Courier New"/>
                <a:ea typeface="Courier New"/>
              </a:rPr>
              <a:t>subtract</a:t>
            </a:r>
            <a:r>
              <a:rPr b="0" lang="en-GB" sz="1300" spc="-1" strike="noStrike">
                <a:solidFill>
                  <a:srgbClr val="323a49"/>
                </a:solidFill>
                <a:latin typeface="Lato"/>
                <a:ea typeface="Lato"/>
              </a:rPr>
              <a:t> methods for clarity</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0"/>
                      </p:stCondLst>
                      <p:childTnLst>
                        <p:par>
                          <p:cTn id="216" fill="hold">
                            <p:stCondLst>
                              <p:cond delay="0"/>
                            </p:stCondLst>
                            <p:childTnLst>
                              <p:par>
                                <p:cTn id="217" nodeType="afterEffect" fill="hold" presetClass="entr" presetID="10">
                                  <p:stCondLst>
                                    <p:cond delay="0"/>
                                  </p:stCondLst>
                                  <p:childTnLst>
                                    <p:set>
                                      <p:cBhvr>
                                        <p:cTn id="218" dur="1" fill="hold">
                                          <p:stCondLst>
                                            <p:cond delay="0"/>
                                          </p:stCondLst>
                                        </p:cTn>
                                        <p:tgtEl>
                                          <p:spTgt spid="219"/>
                                        </p:tgtEl>
                                        <p:attrNameLst>
                                          <p:attrName>style.visibility</p:attrName>
                                        </p:attrNameLst>
                                      </p:cBhvr>
                                      <p:to>
                                        <p:strVal val="visible"/>
                                      </p:to>
                                    </p:set>
                                    <p:animEffect filter="fade" transition="in">
                                      <p:cBhvr additive="repl">
                                        <p:cTn id="219" dur="5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Collections </a:t>
            </a:r>
            <a:r>
              <a:rPr b="0" lang="en-GB" sz="1600" spc="-1" strike="noStrike">
                <a:solidFill>
                  <a:srgbClr val="323a49"/>
                </a:solidFill>
                <a:latin typeface="Montserrat"/>
                <a:ea typeface="Montserrat"/>
              </a:rPr>
              <a:t>(maps)</a:t>
            </a:r>
            <a:endParaRPr b="0" lang="en-US" sz="1600" spc="-1" strike="noStrike">
              <a:latin typeface="Arial"/>
            </a:endParaRPr>
          </a:p>
        </p:txBody>
      </p:sp>
      <p:pic>
        <p:nvPicPr>
          <p:cNvPr id="221" name="Google Shape;337;p32" descr=""/>
          <p:cNvPicPr/>
          <p:nvPr/>
        </p:nvPicPr>
        <p:blipFill>
          <a:blip r:embed="rId1"/>
          <a:stretch/>
        </p:blipFill>
        <p:spPr>
          <a:xfrm>
            <a:off x="496800" y="823680"/>
            <a:ext cx="208440" cy="208440"/>
          </a:xfrm>
          <a:prstGeom prst="rect">
            <a:avLst/>
          </a:prstGeom>
          <a:ln>
            <a:noFill/>
          </a:ln>
        </p:spPr>
      </p:pic>
      <p:pic>
        <p:nvPicPr>
          <p:cNvPr id="222" name="Google Shape;338;p32" descr=""/>
          <p:cNvPicPr/>
          <p:nvPr/>
        </p:nvPicPr>
        <p:blipFill>
          <a:blip r:embed="rId2"/>
          <a:stretch/>
        </p:blipFill>
        <p:spPr>
          <a:xfrm>
            <a:off x="464400" y="2913840"/>
            <a:ext cx="284400" cy="284400"/>
          </a:xfrm>
          <a:prstGeom prst="rect">
            <a:avLst/>
          </a:prstGeom>
          <a:ln>
            <a:noFill/>
          </a:ln>
        </p:spPr>
      </p:pic>
      <p:graphicFrame>
        <p:nvGraphicFramePr>
          <p:cNvPr id="223" name="Table 2"/>
          <p:cNvGraphicFramePr/>
          <p:nvPr/>
        </p:nvGraphicFramePr>
        <p:xfrm>
          <a:off x="820440" y="670320"/>
          <a:ext cx="7900560" cy="4083480"/>
        </p:xfrm>
        <a:graphic>
          <a:graphicData uri="http://schemas.openxmlformats.org/drawingml/2006/table">
            <a:tbl>
              <a:tblPr/>
              <a:tblGrid>
                <a:gridCol w="7900920"/>
              </a:tblGrid>
              <a:tr h="22255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map </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mapOf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"one" </a:t>
                      </a:r>
                      <a:r>
                        <a:rPr b="0" i="1" lang="en-GB" sz="1150" spc="-1" strike="noStrike">
                          <a:solidFill>
                            <a:srgbClr val="00627a"/>
                          </a:solidFill>
                          <a:highlight>
                            <a:srgbClr val="ffffff"/>
                          </a:highlight>
                          <a:latin typeface="DejaVu Sans Mono"/>
                          <a:ea typeface="Courier New"/>
                        </a:rPr>
                        <a:t>to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"two" </a:t>
                      </a:r>
                      <a:r>
                        <a:rPr b="0" i="1" lang="en-GB" sz="1150" spc="-1" strike="noStrike">
                          <a:solidFill>
                            <a:srgbClr val="00627a"/>
                          </a:solidFill>
                          <a:highlight>
                            <a:srgbClr val="ffffff"/>
                          </a:highlight>
                          <a:latin typeface="DejaVu Sans Mono"/>
                          <a:ea typeface="Courier New"/>
                        </a:rPr>
                        <a:t>to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//{one=1, two=2}</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map </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mapOf</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"two" </a:t>
                      </a:r>
                      <a:r>
                        <a:rPr b="0" i="1" lang="en-GB" sz="1150" spc="-1" strike="noStrike">
                          <a:solidFill>
                            <a:srgbClr val="00627a"/>
                          </a:solidFill>
                          <a:highlight>
                            <a:srgbClr val="ffffff"/>
                          </a:highlight>
                          <a:latin typeface="DejaVu Sans Mono"/>
                          <a:ea typeface="Courier New"/>
                        </a:rPr>
                        <a:t>to </a:t>
                      </a:r>
                      <a:r>
                        <a:rPr b="0" lang="en-GB" sz="1150" spc="-1" strike="noStrike">
                          <a:solidFill>
                            <a:srgbClr val="1750eb"/>
                          </a:solidFill>
                          <a:highlight>
                            <a:srgbClr val="ffffff"/>
                          </a:highlight>
                          <a:latin typeface="DejaVu Sans Mono"/>
                          <a:ea typeface="Courier New"/>
                        </a:rPr>
                        <a:t>22</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"three" </a:t>
                      </a:r>
                      <a:r>
                        <a:rPr b="0" i="1" lang="en-GB" sz="1150" spc="-1" strike="noStrike">
                          <a:solidFill>
                            <a:srgbClr val="00627a"/>
                          </a:solidFill>
                          <a:highlight>
                            <a:srgbClr val="ffffff"/>
                          </a:highlight>
                          <a:latin typeface="DejaVu Sans Mono"/>
                          <a:ea typeface="Courier New"/>
                        </a:rPr>
                        <a:t>to </a:t>
                      </a:r>
                      <a:r>
                        <a:rPr b="0" lang="en-GB" sz="1150" spc="-1" strike="noStrike">
                          <a:solidFill>
                            <a:srgbClr val="1750eb"/>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//{one=1, two=22, three=3}</a:t>
                      </a: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map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"one" </a:t>
                      </a:r>
                      <a:r>
                        <a:rPr b="0" i="1" lang="en-GB" sz="1150" spc="-1" strike="noStrike">
                          <a:solidFill>
                            <a:srgbClr val="8c8c8c"/>
                          </a:solidFill>
                          <a:highlight>
                            <a:srgbClr val="ffffff"/>
                          </a:highlight>
                          <a:latin typeface="DejaVu Sans Mono"/>
                          <a:ea typeface="Courier New"/>
                        </a:rPr>
                        <a:t>//{two=2}</a:t>
                      </a: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Integer</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map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HashMap&lt;&gt;();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.put(</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.put(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//{one=1, two=2}</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Integer</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otherMap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HashMap&lt;&gt;();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otherMap</a:t>
                      </a:r>
                      <a:r>
                        <a:rPr b="0" lang="en-GB" sz="1150" spc="-1" strike="noStrike">
                          <a:solidFill>
                            <a:srgbClr val="080808"/>
                          </a:solidFill>
                          <a:highlight>
                            <a:srgbClr val="ffffff"/>
                          </a:highlight>
                          <a:latin typeface="DejaVu Sans Mono"/>
                          <a:ea typeface="Courier New"/>
                        </a:rPr>
                        <a:t>.put(</a:t>
                      </a:r>
                      <a:r>
                        <a:rPr b="0" lang="en-GB" sz="1150" spc="-1" strike="noStrike">
                          <a:solidFill>
                            <a:srgbClr val="067d17"/>
                          </a:solidFill>
                          <a:highlight>
                            <a:srgbClr val="ffffff"/>
                          </a:highlight>
                          <a:latin typeface="DejaVu Sans Mono"/>
                          <a:ea typeface="Courier New"/>
                        </a:rPr>
                        <a:t>"two"</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22</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otherMap</a:t>
                      </a:r>
                      <a:r>
                        <a:rPr b="0" lang="en-GB" sz="1150" spc="-1" strike="noStrike">
                          <a:solidFill>
                            <a:srgbClr val="080808"/>
                          </a:solidFill>
                          <a:highlight>
                            <a:srgbClr val="ffffff"/>
                          </a:highlight>
                          <a:latin typeface="DejaVu Sans Mono"/>
                          <a:ea typeface="Courier New"/>
                        </a:rPr>
                        <a:t>.put(</a:t>
                      </a:r>
                      <a:r>
                        <a:rPr b="0" lang="en-GB" sz="1150" spc="-1" strike="noStrike">
                          <a:solidFill>
                            <a:srgbClr val="067d17"/>
                          </a:solidFill>
                          <a:highlight>
                            <a:srgbClr val="ffffff"/>
                          </a:highlight>
                          <a:latin typeface="DejaVu Sans Mono"/>
                          <a:ea typeface="Courier New"/>
                        </a:rPr>
                        <a:t>"three"</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&lt;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Integer</a:t>
                      </a:r>
                      <a:r>
                        <a:rPr b="0" lang="en-GB" sz="1150" spc="-1" strike="noStrike">
                          <a:solidFill>
                            <a:srgbClr val="080808"/>
                          </a:solidFill>
                          <a:highlight>
                            <a:srgbClr val="ffffff"/>
                          </a:highlight>
                          <a:latin typeface="DejaVu Sans Mono"/>
                          <a:ea typeface="Courier New"/>
                        </a:rPr>
                        <a:t>&gt; </a:t>
                      </a:r>
                      <a:r>
                        <a:rPr b="0" lang="en-GB" sz="1150" spc="-1" strike="noStrike">
                          <a:solidFill>
                            <a:srgbClr val="000000"/>
                          </a:solidFill>
                          <a:highlight>
                            <a:srgbClr val="ffffff"/>
                          </a:highlight>
                          <a:latin typeface="DejaVu Sans Mono"/>
                          <a:ea typeface="Courier New"/>
                        </a:rPr>
                        <a:t>copy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HashMap&lt;&gt;(</a:t>
                      </a:r>
                      <a:r>
                        <a:rPr b="0" lang="en-GB" sz="1150" spc="-1" strike="noStrike">
                          <a:solidFill>
                            <a:srgbClr val="000000"/>
                          </a:solidFill>
                          <a:highlight>
                            <a:srgbClr val="ffffff"/>
                          </a:highlight>
                          <a:latin typeface="DejaVu Sans Mono"/>
                          <a:ea typeface="Courier New"/>
                        </a:rPr>
                        <a:t>map</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.putAll(</a:t>
                      </a:r>
                      <a:r>
                        <a:rPr b="0" lang="en-GB" sz="1150" spc="-1" strike="noStrike">
                          <a:solidFill>
                            <a:srgbClr val="000000"/>
                          </a:solidFill>
                          <a:highlight>
                            <a:srgbClr val="ffffff"/>
                          </a:highlight>
                          <a:latin typeface="DejaVu Sans Mono"/>
                          <a:ea typeface="Courier New"/>
                        </a:rPr>
                        <a:t>otherMap</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//{one=1, two=22, three=3}</a:t>
                      </a:r>
                      <a:endParaRPr b="0" lang="en-US" sz="1150" spc="-1" strike="noStrike">
                        <a:latin typeface="Arial"/>
                      </a:endParaRPr>
                    </a:p>
                    <a:p>
                      <a:pPr>
                        <a:lnSpc>
                          <a:spcPct val="115000"/>
                        </a:lnSpc>
                        <a:tabLst>
                          <a:tab algn="l" pos="0"/>
                        </a:tabLst>
                      </a:pPr>
                      <a:r>
                        <a:rPr b="0" lang="en-GB" sz="1150" spc="-1" strike="noStrike">
                          <a:solidFill>
                            <a:srgbClr val="000000"/>
                          </a:solidFill>
                          <a:highlight>
                            <a:srgbClr val="ffffff"/>
                          </a:highlight>
                          <a:latin typeface="DejaVu Sans Mono"/>
                          <a:ea typeface="Courier New"/>
                        </a:rPr>
                        <a:t>&lt;copy&gt;</a:t>
                      </a:r>
                      <a:r>
                        <a:rPr b="0" lang="en-GB" sz="1150" spc="-1" strike="noStrike">
                          <a:solidFill>
                            <a:srgbClr val="080808"/>
                          </a:solidFill>
                          <a:highlight>
                            <a:srgbClr val="ffffff"/>
                          </a:highlight>
                          <a:latin typeface="DejaVu Sans Mono"/>
                          <a:ea typeface="Courier New"/>
                        </a:rPr>
                        <a:t>.remove(</a:t>
                      </a:r>
                      <a:r>
                        <a:rPr b="0" lang="en-GB" sz="1150" spc="-1" strike="noStrike">
                          <a:solidFill>
                            <a:srgbClr val="067d17"/>
                          </a:solidFill>
                          <a:highlight>
                            <a:srgbClr val="ffffff"/>
                          </a:highlight>
                          <a:latin typeface="DejaVu Sans Mono"/>
                          <a:ea typeface="Courier New"/>
                        </a:rPr>
                        <a:t>"one"</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//{two=2}</a:t>
                      </a:r>
                      <a:endParaRPr b="0" lang="en-US" sz="1150" spc="-1" strike="noStrike">
                        <a:latin typeface="Arial"/>
                      </a:endParaRPr>
                    </a:p>
                  </a:txBody>
                  <a:tcPr marL="91080" marR="91080">
                    <a:noFill/>
                  </a:tcPr>
                </a:tc>
              </a:tr>
            </a:tbl>
          </a:graphicData>
        </a:graphic>
      </p:graphicFrame>
      <p:sp>
        <p:nvSpPr>
          <p:cNvPr id="224" name="CustomShape 3"/>
          <p:cNvSpPr/>
          <p:nvPr/>
        </p:nvSpPr>
        <p:spPr>
          <a:xfrm>
            <a:off x="384120" y="12855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copying and working with maps was cumbersome prior Java 9</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20" dur="indefinite" restart="never" nodeType="tmRoot">
          <p:childTnLst>
            <p:seq>
              <p:cTn id="221" dur="indefinite" nodeType="mainSeq">
                <p:childTnLst>
                  <p:par>
                    <p:cTn id="222" fill="hold">
                      <p:stCondLst>
                        <p:cond delay="0"/>
                      </p:stCondLst>
                      <p:childTnLst>
                        <p:par>
                          <p:cTn id="223" fill="hold">
                            <p:stCondLst>
                              <p:cond delay="0"/>
                            </p:stCondLst>
                            <p:childTnLst>
                              <p:par>
                                <p:cTn id="224" nodeType="afterEffect" fill="hold" presetClass="entr" presetID="10">
                                  <p:stCondLst>
                                    <p:cond delay="0"/>
                                  </p:stCondLst>
                                  <p:childTnLst>
                                    <p:set>
                                      <p:cBhvr>
                                        <p:cTn id="225" dur="1" fill="hold">
                                          <p:stCondLst>
                                            <p:cond delay="0"/>
                                          </p:stCondLst>
                                        </p:cTn>
                                        <p:tgtEl>
                                          <p:spTgt spid="224"/>
                                        </p:tgtEl>
                                        <p:attrNameLst>
                                          <p:attrName>style.visibility</p:attrName>
                                        </p:attrNameLst>
                                      </p:cBhvr>
                                      <p:to>
                                        <p:strVal val="visible"/>
                                      </p:to>
                                    </p:set>
                                    <p:animEffect filter="fade" transition="in">
                                      <p:cBhvr additive="repl">
                                        <p:cTn id="226" dur="5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Loops</a:t>
            </a:r>
            <a:endParaRPr b="0" lang="en-US" sz="2400" spc="-1" strike="noStrike">
              <a:latin typeface="Arial"/>
            </a:endParaRPr>
          </a:p>
        </p:txBody>
      </p:sp>
      <p:pic>
        <p:nvPicPr>
          <p:cNvPr id="226" name="Google Shape;346;p33" descr=""/>
          <p:cNvPicPr/>
          <p:nvPr/>
        </p:nvPicPr>
        <p:blipFill>
          <a:blip r:embed="rId1"/>
          <a:stretch/>
        </p:blipFill>
        <p:spPr>
          <a:xfrm>
            <a:off x="496800" y="823680"/>
            <a:ext cx="208440" cy="208440"/>
          </a:xfrm>
          <a:prstGeom prst="rect">
            <a:avLst/>
          </a:prstGeom>
          <a:ln>
            <a:noFill/>
          </a:ln>
        </p:spPr>
      </p:pic>
      <p:pic>
        <p:nvPicPr>
          <p:cNvPr id="227" name="Google Shape;347;p33" descr=""/>
          <p:cNvPicPr/>
          <p:nvPr/>
        </p:nvPicPr>
        <p:blipFill>
          <a:blip r:embed="rId2"/>
          <a:stretch/>
        </p:blipFill>
        <p:spPr>
          <a:xfrm>
            <a:off x="464400" y="3894120"/>
            <a:ext cx="284400" cy="284400"/>
          </a:xfrm>
          <a:prstGeom prst="rect">
            <a:avLst/>
          </a:prstGeom>
          <a:ln>
            <a:noFill/>
          </a:ln>
        </p:spPr>
      </p:pic>
      <p:graphicFrame>
        <p:nvGraphicFramePr>
          <p:cNvPr id="228" name="Table 2"/>
          <p:cNvGraphicFramePr/>
          <p:nvPr/>
        </p:nvGraphicFramePr>
        <p:xfrm>
          <a:off x="820440" y="670320"/>
          <a:ext cx="7900560" cy="4083480"/>
        </p:xfrm>
        <a:graphic>
          <a:graphicData uri="http://schemas.openxmlformats.org/drawingml/2006/table">
            <a:tbl>
              <a:tblPr/>
              <a:tblGrid>
                <a:gridCol w="7900920"/>
              </a:tblGrid>
              <a:tr h="317808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values </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arrayOf</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3, 4, 5</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for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i </a:t>
                      </a:r>
                      <a:r>
                        <a:rPr b="0" lang="en-GB" sz="1150" spc="-1" strike="noStrike">
                          <a:solidFill>
                            <a:srgbClr val="0033b3"/>
                          </a:solidFill>
                          <a:highlight>
                            <a:srgbClr val="ffffff"/>
                          </a:highlight>
                          <a:latin typeface="DejaVu Sans Mono"/>
                          <a:ea typeface="Courier New"/>
                        </a:rPr>
                        <a:t>in </a:t>
                      </a:r>
                      <a:r>
                        <a:rPr b="0" lang="en-GB" sz="1150" spc="-1" strike="noStrike">
                          <a:solidFill>
                            <a:srgbClr val="000000"/>
                          </a:solidFill>
                          <a:highlight>
                            <a:srgbClr val="ffffff"/>
                          </a:highlight>
                          <a:latin typeface="DejaVu Sans Mono"/>
                          <a:ea typeface="Courier New"/>
                        </a:rPr>
                        <a:t>values</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i</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int</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values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int</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3, 4, 5</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for </a:t>
                      </a:r>
                      <a:r>
                        <a:rPr b="0" lang="en-GB" sz="1150" spc="-1" strike="noStrike">
                          <a:solidFill>
                            <a:srgbClr val="080808"/>
                          </a:solidFill>
                          <a:highlight>
                            <a:srgbClr val="ffffff"/>
                          </a:highlight>
                          <a:latin typeface="DejaVu Sans Mono"/>
                          <a:ea typeface="Courier New"/>
                        </a:rPr>
                        <a:t>(</a:t>
                      </a:r>
                      <a:r>
                        <a:rPr b="0" lang="en-GB" sz="1150" spc="-1" strike="noStrike">
                          <a:solidFill>
                            <a:srgbClr val="0033b3"/>
                          </a:solidFill>
                          <a:highlight>
                            <a:srgbClr val="ffffff"/>
                          </a:highlight>
                          <a:latin typeface="DejaVu Sans Mono"/>
                          <a:ea typeface="Courier New"/>
                        </a:rPr>
                        <a:t>int </a:t>
                      </a:r>
                      <a:r>
                        <a:rPr b="0" lang="en-GB" sz="1150" spc="-1" strike="noStrike">
                          <a:solidFill>
                            <a:srgbClr val="080808"/>
                          </a:solidFill>
                          <a:highlight>
                            <a:srgbClr val="ffffff"/>
                          </a:highlight>
                          <a:latin typeface="DejaVu Sans Mono"/>
                          <a:ea typeface="Courier New"/>
                        </a:rPr>
                        <a:t>i = </a:t>
                      </a:r>
                      <a:r>
                        <a:rPr b="0" lang="en-GB" sz="1150" spc="-1" strike="noStrike">
                          <a:solidFill>
                            <a:srgbClr val="1750eb"/>
                          </a:solidFill>
                          <a:highlight>
                            <a:srgbClr val="ffffff"/>
                          </a:highlight>
                          <a:latin typeface="DejaVu Sans Mono"/>
                          <a:ea typeface="Courier New"/>
                        </a:rPr>
                        <a:t>0</a:t>
                      </a:r>
                      <a:r>
                        <a:rPr b="0" lang="en-GB" sz="1150" spc="-1" strike="noStrike">
                          <a:solidFill>
                            <a:srgbClr val="080808"/>
                          </a:solidFill>
                          <a:highlight>
                            <a:srgbClr val="ffffff"/>
                          </a:highlight>
                          <a:latin typeface="DejaVu Sans Mono"/>
                          <a:ea typeface="Courier New"/>
                        </a:rPr>
                        <a:t>; i &lt; </a:t>
                      </a:r>
                      <a:r>
                        <a:rPr b="0" lang="en-GB" sz="1150" spc="-1" strike="noStrike">
                          <a:solidFill>
                            <a:srgbClr val="000000"/>
                          </a:solidFill>
                          <a:highlight>
                            <a:srgbClr val="ffffff"/>
                          </a:highlight>
                          <a:latin typeface="DejaVu Sans Mono"/>
                          <a:ea typeface="Courier New"/>
                        </a:rPr>
                        <a:t>values</a:t>
                      </a:r>
                      <a:r>
                        <a:rPr b="0" lang="en-GB" sz="1150" spc="-1" strike="noStrike">
                          <a:solidFill>
                            <a:srgbClr val="080808"/>
                          </a:solidFill>
                          <a:highlight>
                            <a:srgbClr val="ffffff"/>
                          </a:highlight>
                          <a:latin typeface="DejaVu Sans Mono"/>
                          <a:ea typeface="Courier New"/>
                        </a:rPr>
                        <a:t>.</a:t>
                      </a:r>
                      <a:r>
                        <a:rPr b="0" lang="en-GB" sz="1150" spc="-1" strike="noStrike">
                          <a:solidFill>
                            <a:srgbClr val="871094"/>
                          </a:solidFill>
                          <a:highlight>
                            <a:srgbClr val="ffffff"/>
                          </a:highlight>
                          <a:latin typeface="DejaVu Sans Mono"/>
                          <a:ea typeface="Courier New"/>
                        </a:rPr>
                        <a:t>length</a:t>
                      </a:r>
                      <a:r>
                        <a:rPr b="0" lang="en-GB" sz="1150" spc="-1" strike="noStrike">
                          <a:solidFill>
                            <a:srgbClr val="080808"/>
                          </a:solidFill>
                          <a:highlight>
                            <a:srgbClr val="ffffff"/>
                          </a:highlight>
                          <a:latin typeface="DejaVu Sans Mono"/>
                          <a:ea typeface="Courier New"/>
                        </a:rPr>
                        <a:t>; i++)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lang="en-GB" sz="1150" spc="-1" strike="noStrike">
                          <a:solidFill>
                            <a:srgbClr val="000000"/>
                          </a:solidFill>
                          <a:highlight>
                            <a:srgbClr val="ffffff"/>
                          </a:highlight>
                          <a:latin typeface="DejaVu Sans Mono"/>
                          <a:ea typeface="Courier New"/>
                        </a:rPr>
                        <a:t>values</a:t>
                      </a:r>
                      <a:r>
                        <a:rPr b="0" lang="en-GB" sz="1150" spc="-1" strike="noStrike">
                          <a:solidFill>
                            <a:srgbClr val="080808"/>
                          </a:solidFill>
                          <a:highlight>
                            <a:srgbClr val="ffffff"/>
                          </a:highlight>
                          <a:latin typeface="DejaVu Sans Mono"/>
                          <a:ea typeface="Courier New"/>
                        </a:rPr>
                        <a:t>[i]);</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229" name="CustomShape 3"/>
          <p:cNvSpPr/>
          <p:nvPr/>
        </p:nvSpPr>
        <p:spPr>
          <a:xfrm>
            <a:off x="384120" y="16383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for</a:t>
            </a:r>
            <a:r>
              <a:rPr b="0" lang="en-GB" sz="1300" spc="-1" strike="noStrike">
                <a:solidFill>
                  <a:srgbClr val="323a49"/>
                </a:solidFill>
                <a:latin typeface="Lato"/>
                <a:ea typeface="Lato"/>
              </a:rPr>
              <a:t> can iterate through collections and iterables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iterations will use values, not indexes (no need to reference items by indices)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in case of maps iterations will use key-value pairs</a:t>
            </a:r>
            <a:br/>
            <a:r>
              <a:rPr b="0" lang="en-GB" sz="1150" spc="-1" strike="noStrike">
                <a:solidFill>
                  <a:srgbClr val="0033b3"/>
                </a:solidFill>
                <a:highlight>
                  <a:srgbClr val="ffffff"/>
                </a:highlight>
                <a:latin typeface="Courier New"/>
                <a:ea typeface="Courier New"/>
              </a:rPr>
              <a:t>val </a:t>
            </a:r>
            <a:r>
              <a:rPr b="0" lang="en-GB" sz="1150" spc="-1" strike="noStrike">
                <a:solidFill>
                  <a:srgbClr val="000000"/>
                </a:solidFill>
                <a:highlight>
                  <a:srgbClr val="ffffff"/>
                </a:highlight>
                <a:latin typeface="Courier New"/>
                <a:ea typeface="Courier New"/>
              </a:rPr>
              <a:t>oneTwo </a:t>
            </a:r>
            <a:r>
              <a:rPr b="0" lang="en-GB" sz="1150" spc="-1" strike="noStrike">
                <a:solidFill>
                  <a:srgbClr val="080808"/>
                </a:solidFill>
                <a:highlight>
                  <a:srgbClr val="ffffff"/>
                </a:highlight>
                <a:latin typeface="Courier New"/>
                <a:ea typeface="Courier New"/>
              </a:rPr>
              <a:t>= </a:t>
            </a:r>
            <a:r>
              <a:rPr b="0" i="1" lang="en-GB" sz="1150" spc="-1" strike="noStrike">
                <a:solidFill>
                  <a:srgbClr val="00627a"/>
                </a:solidFill>
                <a:highlight>
                  <a:srgbClr val="ffffff"/>
                </a:highlight>
                <a:latin typeface="Courier New"/>
                <a:ea typeface="Courier New"/>
              </a:rPr>
              <a:t>mapOf</a:t>
            </a:r>
            <a:r>
              <a:rPr b="0" lang="en-GB" sz="1150" spc="-1" strike="noStrike">
                <a:solidFill>
                  <a:srgbClr val="080808"/>
                </a:solidFill>
                <a:highlight>
                  <a:srgbClr val="ffffff"/>
                </a:highlight>
                <a:latin typeface="Courier New"/>
                <a:ea typeface="Courier New"/>
              </a:rPr>
              <a:t>(</a:t>
            </a:r>
            <a:r>
              <a:rPr b="0" lang="en-GB" sz="1150" spc="-1" strike="noStrike">
                <a:solidFill>
                  <a:srgbClr val="067d17"/>
                </a:solidFill>
                <a:highlight>
                  <a:srgbClr val="ffffff"/>
                </a:highlight>
                <a:latin typeface="Courier New"/>
                <a:ea typeface="Courier New"/>
              </a:rPr>
              <a:t>"one" </a:t>
            </a:r>
            <a:r>
              <a:rPr b="0" i="1" lang="en-GB" sz="1150" spc="-1" strike="noStrike">
                <a:solidFill>
                  <a:srgbClr val="00627a"/>
                </a:solidFill>
                <a:highlight>
                  <a:srgbClr val="ffffff"/>
                </a:highlight>
                <a:latin typeface="Courier New"/>
                <a:ea typeface="Courier New"/>
              </a:rPr>
              <a:t>to </a:t>
            </a:r>
            <a:r>
              <a:rPr b="0" lang="en-GB" sz="1150" spc="-1" strike="noStrike">
                <a:solidFill>
                  <a:srgbClr val="1750eb"/>
                </a:solidFill>
                <a:highlight>
                  <a:srgbClr val="ffffff"/>
                </a:highlight>
                <a:latin typeface="Courier New"/>
                <a:ea typeface="Courier New"/>
              </a:rPr>
              <a:t>1</a:t>
            </a:r>
            <a:r>
              <a:rPr b="0" lang="en-GB" sz="1150" spc="-1" strike="noStrike">
                <a:solidFill>
                  <a:srgbClr val="080808"/>
                </a:solidFill>
                <a:highlight>
                  <a:srgbClr val="ffffff"/>
                </a:highlight>
                <a:latin typeface="Courier New"/>
                <a:ea typeface="Courier New"/>
              </a:rPr>
              <a:t>, </a:t>
            </a:r>
            <a:r>
              <a:rPr b="0" lang="en-GB" sz="1150" spc="-1" strike="noStrike">
                <a:solidFill>
                  <a:srgbClr val="067d17"/>
                </a:solidFill>
                <a:highlight>
                  <a:srgbClr val="ffffff"/>
                </a:highlight>
                <a:latin typeface="Courier New"/>
                <a:ea typeface="Courier New"/>
              </a:rPr>
              <a:t>"two" </a:t>
            </a:r>
            <a:r>
              <a:rPr b="0" i="1" lang="en-GB" sz="1150" spc="-1" strike="noStrike">
                <a:solidFill>
                  <a:srgbClr val="00627a"/>
                </a:solidFill>
                <a:highlight>
                  <a:srgbClr val="ffffff"/>
                </a:highlight>
                <a:latin typeface="Courier New"/>
                <a:ea typeface="Courier New"/>
              </a:rPr>
              <a:t>to </a:t>
            </a:r>
            <a:r>
              <a:rPr b="0" lang="en-GB" sz="1150" spc="-1" strike="noStrike">
                <a:solidFill>
                  <a:srgbClr val="1750eb"/>
                </a:solidFill>
                <a:highlight>
                  <a:srgbClr val="ffffff"/>
                </a:highlight>
                <a:latin typeface="Courier New"/>
                <a:ea typeface="Courier New"/>
              </a:rPr>
              <a:t>2</a:t>
            </a:r>
            <a:r>
              <a:rPr b="0" lang="en-GB" sz="1150" spc="-1" strike="noStrike">
                <a:solidFill>
                  <a:srgbClr val="080808"/>
                </a:solidFill>
                <a:highlight>
                  <a:srgbClr val="ffffff"/>
                </a:highlight>
                <a:latin typeface="Courier New"/>
                <a:ea typeface="Courier New"/>
              </a:rPr>
              <a:t>)</a:t>
            </a:r>
            <a:br/>
            <a:r>
              <a:rPr b="0" lang="en-GB" sz="1150" spc="-1" strike="noStrike">
                <a:solidFill>
                  <a:srgbClr val="0033b3"/>
                </a:solidFill>
                <a:highlight>
                  <a:srgbClr val="ffffff"/>
                </a:highlight>
                <a:latin typeface="Courier New"/>
                <a:ea typeface="Courier New"/>
              </a:rPr>
              <a:t>for</a:t>
            </a:r>
            <a:r>
              <a:rPr b="0" lang="en-GB" sz="1150" spc="-1" strike="noStrike">
                <a:solidFill>
                  <a:srgbClr val="080808"/>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k</a:t>
            </a:r>
            <a:r>
              <a:rPr b="0" lang="en-GB" sz="1150" spc="-1" strike="noStrike">
                <a:solidFill>
                  <a:srgbClr val="080808"/>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v</a:t>
            </a:r>
            <a:r>
              <a:rPr b="0" lang="en-GB" sz="1150" spc="-1" strike="noStrike">
                <a:solidFill>
                  <a:srgbClr val="080808"/>
                </a:solidFill>
                <a:highlight>
                  <a:srgbClr val="ffffff"/>
                </a:highlight>
                <a:latin typeface="Courier New"/>
                <a:ea typeface="Courier New"/>
              </a:rPr>
              <a:t>) </a:t>
            </a:r>
            <a:r>
              <a:rPr b="0" lang="en-GB" sz="1150" spc="-1" strike="noStrike">
                <a:solidFill>
                  <a:srgbClr val="0033b3"/>
                </a:solidFill>
                <a:highlight>
                  <a:srgbClr val="ffffff"/>
                </a:highlight>
                <a:latin typeface="Courier New"/>
                <a:ea typeface="Courier New"/>
              </a:rPr>
              <a:t>in </a:t>
            </a:r>
            <a:r>
              <a:rPr b="0" lang="en-GB" sz="1150" spc="-1" strike="noStrike">
                <a:solidFill>
                  <a:srgbClr val="000000"/>
                </a:solidFill>
                <a:highlight>
                  <a:srgbClr val="ffffff"/>
                </a:highlight>
                <a:latin typeface="Courier New"/>
                <a:ea typeface="Courier New"/>
              </a:rPr>
              <a:t>oneTwo</a:t>
            </a:r>
            <a:r>
              <a:rPr b="0" lang="en-GB" sz="1150" spc="-1" strike="noStrike">
                <a:solidFill>
                  <a:srgbClr val="080808"/>
                </a:solidFill>
                <a:highlight>
                  <a:srgbClr val="ffffff"/>
                </a:highlight>
                <a:latin typeface="Courier New"/>
                <a:ea typeface="Courier New"/>
              </a:rPr>
              <a:t>) { </a:t>
            </a:r>
            <a:r>
              <a:rPr b="0" i="1" lang="en-GB" sz="1150" spc="-1" strike="noStrike">
                <a:solidFill>
                  <a:srgbClr val="00627a"/>
                </a:solidFill>
                <a:highlight>
                  <a:srgbClr val="ffffff"/>
                </a:highlight>
                <a:latin typeface="Courier New"/>
                <a:ea typeface="Courier New"/>
              </a:rPr>
              <a:t>println</a:t>
            </a:r>
            <a:r>
              <a:rPr b="0" lang="en-GB" sz="1150" spc="-1" strike="noStrike">
                <a:solidFill>
                  <a:srgbClr val="080808"/>
                </a:solidFill>
                <a:highlight>
                  <a:srgbClr val="ffffff"/>
                </a:highlight>
                <a:latin typeface="Courier New"/>
                <a:ea typeface="Courier New"/>
              </a:rPr>
              <a:t>(</a:t>
            </a:r>
            <a:r>
              <a:rPr b="0" lang="en-GB" sz="1150" spc="-1" strike="noStrike">
                <a:solidFill>
                  <a:srgbClr val="067d17"/>
                </a:solidFill>
                <a:highlight>
                  <a:srgbClr val="ffffff"/>
                </a:highlight>
                <a:latin typeface="Courier New"/>
                <a:ea typeface="Courier New"/>
              </a:rPr>
              <a:t>"</a:t>
            </a:r>
            <a:r>
              <a:rPr b="0" lang="en-GB" sz="1150" spc="-1" strike="noStrike">
                <a:solidFill>
                  <a:srgbClr val="0037a6"/>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k</a:t>
            </a:r>
            <a:r>
              <a:rPr b="0" lang="en-GB" sz="1150" spc="-1" strike="noStrike">
                <a:solidFill>
                  <a:srgbClr val="067d17"/>
                </a:solidFill>
                <a:highlight>
                  <a:srgbClr val="ffffff"/>
                </a:highlight>
                <a:latin typeface="Courier New"/>
                <a:ea typeface="Courier New"/>
              </a:rPr>
              <a:t> -&gt; </a:t>
            </a:r>
            <a:r>
              <a:rPr b="0" lang="en-GB" sz="1150" spc="-1" strike="noStrike">
                <a:solidFill>
                  <a:srgbClr val="0037a6"/>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v</a:t>
            </a:r>
            <a:r>
              <a:rPr b="0" lang="en-GB" sz="1150" spc="-1" strike="noStrike">
                <a:solidFill>
                  <a:srgbClr val="067d17"/>
                </a:solidFill>
                <a:highlight>
                  <a:srgbClr val="ffffff"/>
                </a:highlight>
                <a:latin typeface="Courier New"/>
                <a:ea typeface="Courier New"/>
              </a:rPr>
              <a:t>"</a:t>
            </a:r>
            <a:r>
              <a:rPr b="0" lang="en-GB" sz="1150" spc="-1" strike="noStrike">
                <a:solidFill>
                  <a:srgbClr val="080808"/>
                </a:solidFill>
                <a:highlight>
                  <a:srgbClr val="ffffff"/>
                </a:highlight>
                <a:latin typeface="Courier New"/>
                <a:ea typeface="Courier New"/>
              </a:rPr>
              <a:t>) }</a:t>
            </a:r>
            <a:endParaRPr b="0" lang="en-US" sz="115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highlight>
                  <a:srgbClr val="ffffff"/>
                </a:highlight>
                <a:latin typeface="Courier New"/>
                <a:ea typeface="Courier New"/>
              </a:rPr>
              <a:t>while</a:t>
            </a:r>
            <a:r>
              <a:rPr b="0" lang="en-GB" sz="1300" spc="-1" strike="noStrike">
                <a:solidFill>
                  <a:srgbClr val="323a49"/>
                </a:solidFill>
                <a:highlight>
                  <a:srgbClr val="ffffff"/>
                </a:highlight>
                <a:latin typeface="Lato"/>
                <a:ea typeface="Lato"/>
              </a:rPr>
              <a:t> and </a:t>
            </a:r>
            <a:r>
              <a:rPr b="1" lang="en-GB" sz="1300" spc="-1" strike="noStrike">
                <a:solidFill>
                  <a:srgbClr val="323a49"/>
                </a:solidFill>
                <a:highlight>
                  <a:srgbClr val="ffffff"/>
                </a:highlight>
                <a:latin typeface="Lato"/>
                <a:ea typeface="Lato"/>
              </a:rPr>
              <a:t>do-while</a:t>
            </a:r>
            <a:r>
              <a:rPr b="0" lang="en-GB" sz="1300" spc="-1" strike="noStrike">
                <a:solidFill>
                  <a:srgbClr val="323a49"/>
                </a:solidFill>
                <a:highlight>
                  <a:srgbClr val="ffffff"/>
                </a:highlight>
                <a:latin typeface="Lato"/>
                <a:ea typeface="Lato"/>
              </a:rPr>
              <a:t> also exists and works the same way</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27" dur="indefinite" restart="never" nodeType="tmRoot">
          <p:childTnLst>
            <p:seq>
              <p:cTn id="228" dur="indefinite" nodeType="mainSeq">
                <p:childTnLst>
                  <p:par>
                    <p:cTn id="229" fill="hold">
                      <p:stCondLst>
                        <p:cond delay="0"/>
                      </p:stCondLst>
                      <p:childTnLst>
                        <p:par>
                          <p:cTn id="230" fill="hold">
                            <p:stCondLst>
                              <p:cond delay="0"/>
                            </p:stCondLst>
                            <p:childTnLst>
                              <p:par>
                                <p:cTn id="231" nodeType="afterEffect" fill="hold" presetClass="entr" presetID="10">
                                  <p:stCondLst>
                                    <p:cond delay="0"/>
                                  </p:stCondLst>
                                  <p:childTnLst>
                                    <p:set>
                                      <p:cBhvr>
                                        <p:cTn id="232" dur="1" fill="hold">
                                          <p:stCondLst>
                                            <p:cond delay="0"/>
                                          </p:stCondLst>
                                        </p:cTn>
                                        <p:tgtEl>
                                          <p:spTgt spid="229"/>
                                        </p:tgtEl>
                                        <p:attrNameLst>
                                          <p:attrName>style.visibility</p:attrName>
                                        </p:attrNameLst>
                                      </p:cBhvr>
                                      <p:to>
                                        <p:strVal val="visible"/>
                                      </p:to>
                                    </p:set>
                                    <p:animEffect filter="fade" transition="in">
                                      <p:cBhvr additive="repl">
                                        <p:cTn id="233" dur="5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Ranges</a:t>
            </a:r>
            <a:endParaRPr b="0" lang="en-US" sz="2400" spc="-1" strike="noStrike">
              <a:latin typeface="Arial"/>
            </a:endParaRPr>
          </a:p>
        </p:txBody>
      </p:sp>
      <p:pic>
        <p:nvPicPr>
          <p:cNvPr id="231" name="Google Shape;355;p34" descr=""/>
          <p:cNvPicPr/>
          <p:nvPr/>
        </p:nvPicPr>
        <p:blipFill>
          <a:blip r:embed="rId1"/>
          <a:stretch/>
        </p:blipFill>
        <p:spPr>
          <a:xfrm>
            <a:off x="496800" y="823680"/>
            <a:ext cx="208440" cy="208440"/>
          </a:xfrm>
          <a:prstGeom prst="rect">
            <a:avLst/>
          </a:prstGeom>
          <a:ln>
            <a:noFill/>
          </a:ln>
        </p:spPr>
      </p:pic>
      <p:pic>
        <p:nvPicPr>
          <p:cNvPr id="232" name="Google Shape;356;p34" descr=""/>
          <p:cNvPicPr/>
          <p:nvPr/>
        </p:nvPicPr>
        <p:blipFill>
          <a:blip r:embed="rId2"/>
          <a:stretch/>
        </p:blipFill>
        <p:spPr>
          <a:xfrm>
            <a:off x="464400" y="4122720"/>
            <a:ext cx="284400" cy="284400"/>
          </a:xfrm>
          <a:prstGeom prst="rect">
            <a:avLst/>
          </a:prstGeom>
          <a:ln>
            <a:noFill/>
          </a:ln>
        </p:spPr>
      </p:pic>
      <p:graphicFrame>
        <p:nvGraphicFramePr>
          <p:cNvPr id="233" name="Table 2"/>
          <p:cNvGraphicFramePr/>
          <p:nvPr/>
        </p:nvGraphicFramePr>
        <p:xfrm>
          <a:off x="820440" y="670320"/>
          <a:ext cx="7900560" cy="4083480"/>
        </p:xfrm>
        <a:graphic>
          <a:graphicData uri="http://schemas.openxmlformats.org/drawingml/2006/table">
            <a:tbl>
              <a:tblPr/>
              <a:tblGrid>
                <a:gridCol w="7900920"/>
              </a:tblGrid>
              <a:tr h="338544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for </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i </a:t>
                      </a:r>
                      <a:r>
                        <a:rPr b="0" lang="en-GB" sz="1150" spc="-1" strike="noStrike">
                          <a:solidFill>
                            <a:srgbClr val="0033b3"/>
                          </a:solidFill>
                          <a:highlight>
                            <a:srgbClr val="ffffff"/>
                          </a:highlight>
                          <a:latin typeface="DejaVu Sans Mono"/>
                          <a:ea typeface="Courier New"/>
                        </a:rPr>
                        <a:t>in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5</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i</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en-GB" sz="1150" spc="-1" strike="noStrike">
                          <a:solidFill>
                            <a:srgbClr val="0033b3"/>
                          </a:solidFill>
                          <a:highlight>
                            <a:srgbClr val="ffffff"/>
                          </a:highlight>
                          <a:latin typeface="DejaVu Sans Mono"/>
                          <a:ea typeface="Courier New"/>
                        </a:rPr>
                        <a:t>if </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3 </a:t>
                      </a:r>
                      <a:r>
                        <a:rPr b="0" lang="en-GB" sz="1150" spc="-1" strike="noStrike">
                          <a:solidFill>
                            <a:srgbClr val="0033b3"/>
                          </a:solidFill>
                          <a:highlight>
                            <a:srgbClr val="ffffff"/>
                          </a:highlight>
                          <a:latin typeface="DejaVu Sans Mono"/>
                          <a:ea typeface="Courier New"/>
                        </a:rPr>
                        <a:t>in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5</a:t>
                      </a: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"3 is between 1 and 5"</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i="1" lang="en-GB" sz="1150" spc="-1" strike="noStrike">
                          <a:solidFill>
                            <a:srgbClr val="8c8c8c"/>
                          </a:solidFill>
                          <a:highlight>
                            <a:srgbClr val="ffffff"/>
                          </a:highlight>
                          <a:latin typeface="DejaVu Sans Mono"/>
                          <a:ea typeface="Courier New"/>
                        </a:rPr>
                        <a:t>// same as before</a:t>
                      </a:r>
                      <a:endParaRPr b="0" lang="en-US" sz="1150" spc="-1" strike="noStrike">
                        <a:latin typeface="Arial"/>
                      </a:endParaRPr>
                    </a:p>
                    <a:p>
                      <a:pPr>
                        <a:lnSpc>
                          <a:spcPct val="115000"/>
                        </a:lnSpc>
                        <a:tabLst>
                          <a:tab algn="l" pos="0"/>
                        </a:tabLst>
                      </a:pPr>
                      <a:endParaRPr b="0" lang="en-US" sz="1150" spc="-1" strike="noStrike">
                        <a:latin typeface="Arial"/>
                      </a:endParaRPr>
                    </a:p>
                    <a:p>
                      <a:pPr>
                        <a:lnSpc>
                          <a:spcPct val="115000"/>
                        </a:lnSpc>
                        <a:tabLst>
                          <a:tab algn="l" pos="0"/>
                        </a:tabLst>
                      </a:pPr>
                      <a:r>
                        <a:rPr b="0" lang="en-GB" sz="1150" spc="-1" strike="noStrike">
                          <a:solidFill>
                            <a:srgbClr val="0033b3"/>
                          </a:solidFill>
                          <a:highlight>
                            <a:srgbClr val="ffffff"/>
                          </a:highlight>
                          <a:latin typeface="DejaVu Sans Mono"/>
                          <a:ea typeface="Courier New"/>
                        </a:rPr>
                        <a:t>if </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 </a:t>
                      </a:r>
                      <a:r>
                        <a:rPr b="0" lang="en-GB" sz="1150" spc="-1" strike="noStrike">
                          <a:solidFill>
                            <a:srgbClr val="080808"/>
                          </a:solidFill>
                          <a:highlight>
                            <a:srgbClr val="ffffff"/>
                          </a:highlight>
                          <a:latin typeface="DejaVu Sans Mono"/>
                          <a:ea typeface="Courier New"/>
                        </a:rPr>
                        <a:t>&lt;= </a:t>
                      </a:r>
                      <a:r>
                        <a:rPr b="0" lang="en-GB" sz="1150" spc="-1" strike="noStrike">
                          <a:solidFill>
                            <a:srgbClr val="1750eb"/>
                          </a:solidFill>
                          <a:highlight>
                            <a:srgbClr val="ffffff"/>
                          </a:highlight>
                          <a:latin typeface="DejaVu Sans Mono"/>
                          <a:ea typeface="Courier New"/>
                        </a:rPr>
                        <a:t>3 </a:t>
                      </a:r>
                      <a:r>
                        <a:rPr b="0" lang="en-GB" sz="1150" spc="-1" strike="noStrike">
                          <a:solidFill>
                            <a:srgbClr val="080808"/>
                          </a:solidFill>
                          <a:highlight>
                            <a:srgbClr val="ffffff"/>
                          </a:highlight>
                          <a:latin typeface="DejaVu Sans Mono"/>
                          <a:ea typeface="Courier New"/>
                        </a:rPr>
                        <a:t>&amp;&amp; </a:t>
                      </a:r>
                      <a:r>
                        <a:rPr b="0" lang="en-GB" sz="1150" spc="-1" strike="noStrike">
                          <a:solidFill>
                            <a:srgbClr val="1750eb"/>
                          </a:solidFill>
                          <a:highlight>
                            <a:srgbClr val="ffffff"/>
                          </a:highlight>
                          <a:latin typeface="DejaVu Sans Mono"/>
                          <a:ea typeface="Courier New"/>
                        </a:rPr>
                        <a:t>3 </a:t>
                      </a:r>
                      <a:r>
                        <a:rPr b="0" lang="en-GB" sz="1150" spc="-1" strike="noStrike">
                          <a:solidFill>
                            <a:srgbClr val="080808"/>
                          </a:solidFill>
                          <a:highlight>
                            <a:srgbClr val="ffffff"/>
                          </a:highlight>
                          <a:latin typeface="DejaVu Sans Mono"/>
                          <a:ea typeface="Courier New"/>
                        </a:rPr>
                        <a:t>&lt;= </a:t>
                      </a:r>
                      <a:r>
                        <a:rPr b="0" lang="en-GB" sz="1150" spc="-1" strike="noStrike">
                          <a:solidFill>
                            <a:srgbClr val="1750eb"/>
                          </a:solidFill>
                          <a:highlight>
                            <a:srgbClr val="ffffff"/>
                          </a:highlight>
                          <a:latin typeface="DejaVu Sans Mono"/>
                          <a:ea typeface="Courier New"/>
                        </a:rPr>
                        <a:t>5</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lang="en-GB" sz="1150" spc="-1" strike="noStrike">
                          <a:solidFill>
                            <a:srgbClr val="067d17"/>
                          </a:solidFill>
                          <a:highlight>
                            <a:srgbClr val="ffffff"/>
                          </a:highlight>
                          <a:latin typeface="DejaVu Sans Mono"/>
                          <a:ea typeface="Courier New"/>
                        </a:rPr>
                        <a:t>"3 is between 1 and 5"</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234" name="CustomShape 3"/>
          <p:cNvSpPr/>
          <p:nvPr/>
        </p:nvSpPr>
        <p:spPr>
          <a:xfrm>
            <a:off x="384120" y="1409760"/>
            <a:ext cx="749880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easy to create range of values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ranges can also be used in for loops</a:t>
            </a:r>
            <a:endParaRPr b="0" lang="en-US" sz="130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in</a:t>
            </a:r>
            <a:r>
              <a:rPr b="0" lang="en-GB" sz="1300" spc="-1" strike="noStrike">
                <a:solidFill>
                  <a:srgbClr val="323a49"/>
                </a:solidFill>
                <a:latin typeface="Lato"/>
                <a:ea typeface="Lato"/>
              </a:rPr>
              <a:t> within conditions will check if a range contains the given value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ranges can be iterated in reverse order by using </a:t>
            </a:r>
            <a:r>
              <a:rPr b="1" lang="en-GB" sz="1300" spc="-1" strike="noStrike">
                <a:solidFill>
                  <a:srgbClr val="323a49"/>
                </a:solidFill>
                <a:latin typeface="Courier New"/>
                <a:ea typeface="Courier New"/>
              </a:rPr>
              <a:t>downTo</a:t>
            </a:r>
            <a:br/>
            <a:r>
              <a:rPr b="0" lang="en-GB" sz="1150" spc="-1" strike="noStrike">
                <a:solidFill>
                  <a:srgbClr val="0033b3"/>
                </a:solidFill>
                <a:highlight>
                  <a:srgbClr val="ffffff"/>
                </a:highlight>
                <a:latin typeface="Courier New"/>
                <a:ea typeface="Courier New"/>
              </a:rPr>
              <a:t>for </a:t>
            </a:r>
            <a:r>
              <a:rPr b="0" lang="en-GB" sz="1150" spc="-1" strike="noStrike">
                <a:solidFill>
                  <a:srgbClr val="080808"/>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i </a:t>
            </a:r>
            <a:r>
              <a:rPr b="0" lang="en-GB" sz="1150" spc="-1" strike="noStrike">
                <a:solidFill>
                  <a:srgbClr val="0033b3"/>
                </a:solidFill>
                <a:highlight>
                  <a:srgbClr val="ffffff"/>
                </a:highlight>
                <a:latin typeface="Courier New"/>
                <a:ea typeface="Courier New"/>
              </a:rPr>
              <a:t>in </a:t>
            </a:r>
            <a:r>
              <a:rPr b="0" lang="en-GB" sz="1150" spc="-1" strike="noStrike">
                <a:solidFill>
                  <a:srgbClr val="1750eb"/>
                </a:solidFill>
                <a:highlight>
                  <a:srgbClr val="ffffff"/>
                </a:highlight>
                <a:latin typeface="Courier New"/>
                <a:ea typeface="Courier New"/>
              </a:rPr>
              <a:t>5 </a:t>
            </a:r>
            <a:r>
              <a:rPr b="0" i="1" lang="en-GB" sz="1150" spc="-1" strike="noStrike">
                <a:solidFill>
                  <a:srgbClr val="00627a"/>
                </a:solidFill>
                <a:highlight>
                  <a:srgbClr val="ffffff"/>
                </a:highlight>
                <a:latin typeface="Courier New"/>
                <a:ea typeface="Courier New"/>
              </a:rPr>
              <a:t>downTo </a:t>
            </a:r>
            <a:r>
              <a:rPr b="0" lang="en-GB" sz="1150" spc="-1" strike="noStrike">
                <a:solidFill>
                  <a:srgbClr val="1750eb"/>
                </a:solidFill>
                <a:highlight>
                  <a:srgbClr val="ffffff"/>
                </a:highlight>
                <a:latin typeface="Courier New"/>
                <a:ea typeface="Courier New"/>
              </a:rPr>
              <a:t>1</a:t>
            </a:r>
            <a:r>
              <a:rPr b="0" lang="en-GB" sz="1150" spc="-1" strike="noStrike">
                <a:solidFill>
                  <a:srgbClr val="080808"/>
                </a:solidFill>
                <a:highlight>
                  <a:srgbClr val="ffffff"/>
                </a:highlight>
                <a:latin typeface="Courier New"/>
                <a:ea typeface="Courier New"/>
              </a:rPr>
              <a:t>)</a:t>
            </a:r>
            <a:endParaRPr b="0" lang="en-US" sz="115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highlight>
                  <a:srgbClr val="ffffff"/>
                </a:highlight>
                <a:latin typeface="Courier New"/>
                <a:ea typeface="Courier New"/>
              </a:rPr>
              <a:t>step</a:t>
            </a:r>
            <a:r>
              <a:rPr b="0" lang="en-GB" sz="1300" spc="-1" strike="noStrike">
                <a:solidFill>
                  <a:srgbClr val="323a49"/>
                </a:solidFill>
                <a:highlight>
                  <a:srgbClr val="ffffff"/>
                </a:highlight>
                <a:latin typeface="Lato"/>
                <a:ea typeface="Lato"/>
              </a:rPr>
              <a:t> can be used to skip some values in iteration</a:t>
            </a:r>
            <a:br/>
            <a:r>
              <a:rPr b="0" lang="en-GB" sz="1150" spc="-1" strike="noStrike">
                <a:solidFill>
                  <a:srgbClr val="0033b3"/>
                </a:solidFill>
                <a:highlight>
                  <a:srgbClr val="ffffff"/>
                </a:highlight>
                <a:latin typeface="Courier New"/>
                <a:ea typeface="Courier New"/>
              </a:rPr>
              <a:t>for </a:t>
            </a:r>
            <a:r>
              <a:rPr b="0" lang="en-GB" sz="1150" spc="-1" strike="noStrike">
                <a:solidFill>
                  <a:srgbClr val="080808"/>
                </a:solidFill>
                <a:highlight>
                  <a:srgbClr val="ffffff"/>
                </a:highlight>
                <a:latin typeface="Courier New"/>
                <a:ea typeface="Courier New"/>
              </a:rPr>
              <a:t>(</a:t>
            </a:r>
            <a:r>
              <a:rPr b="0" lang="en-GB" sz="1150" spc="-1" strike="noStrike">
                <a:solidFill>
                  <a:srgbClr val="000000"/>
                </a:solidFill>
                <a:highlight>
                  <a:srgbClr val="ffffff"/>
                </a:highlight>
                <a:latin typeface="Courier New"/>
                <a:ea typeface="Courier New"/>
              </a:rPr>
              <a:t>i </a:t>
            </a:r>
            <a:r>
              <a:rPr b="0" lang="en-GB" sz="1150" spc="-1" strike="noStrike">
                <a:solidFill>
                  <a:srgbClr val="0033b3"/>
                </a:solidFill>
                <a:highlight>
                  <a:srgbClr val="ffffff"/>
                </a:highlight>
                <a:latin typeface="Courier New"/>
                <a:ea typeface="Courier New"/>
              </a:rPr>
              <a:t>in </a:t>
            </a:r>
            <a:r>
              <a:rPr b="0" lang="en-GB" sz="1150" spc="-1" strike="noStrike">
                <a:solidFill>
                  <a:srgbClr val="1750eb"/>
                </a:solidFill>
                <a:highlight>
                  <a:srgbClr val="ffffff"/>
                </a:highlight>
                <a:latin typeface="Courier New"/>
                <a:ea typeface="Courier New"/>
              </a:rPr>
              <a:t>1</a:t>
            </a:r>
            <a:r>
              <a:rPr b="0" lang="en-GB" sz="1150" spc="-1" strike="noStrike">
                <a:solidFill>
                  <a:srgbClr val="080808"/>
                </a:solidFill>
                <a:highlight>
                  <a:srgbClr val="ffffff"/>
                </a:highlight>
                <a:latin typeface="Courier New"/>
                <a:ea typeface="Courier New"/>
              </a:rPr>
              <a:t>..</a:t>
            </a:r>
            <a:r>
              <a:rPr b="0" lang="en-GB" sz="1150" spc="-1" strike="noStrike">
                <a:solidFill>
                  <a:srgbClr val="1750eb"/>
                </a:solidFill>
                <a:highlight>
                  <a:srgbClr val="ffffff"/>
                </a:highlight>
                <a:latin typeface="Courier New"/>
                <a:ea typeface="Courier New"/>
              </a:rPr>
              <a:t>5 </a:t>
            </a:r>
            <a:r>
              <a:rPr b="0" i="1" lang="en-GB" sz="1150" spc="-1" strike="noStrike">
                <a:solidFill>
                  <a:srgbClr val="00627a"/>
                </a:solidFill>
                <a:highlight>
                  <a:srgbClr val="ffffff"/>
                </a:highlight>
                <a:latin typeface="Courier New"/>
                <a:ea typeface="Courier New"/>
              </a:rPr>
              <a:t>step </a:t>
            </a:r>
            <a:r>
              <a:rPr b="0" lang="en-GB" sz="1150" spc="-1" strike="noStrike">
                <a:solidFill>
                  <a:srgbClr val="1750eb"/>
                </a:solidFill>
                <a:highlight>
                  <a:srgbClr val="ffffff"/>
                </a:highlight>
                <a:latin typeface="Courier New"/>
                <a:ea typeface="Courier New"/>
              </a:rPr>
              <a:t>2</a:t>
            </a:r>
            <a:r>
              <a:rPr b="0" lang="en-GB" sz="1150" spc="-1" strike="noStrike">
                <a:solidFill>
                  <a:srgbClr val="080808"/>
                </a:solidFill>
                <a:highlight>
                  <a:srgbClr val="ffffff"/>
                </a:highlight>
                <a:latin typeface="Courier New"/>
                <a:ea typeface="Courier New"/>
              </a:rPr>
              <a:t>)</a:t>
            </a:r>
            <a:endParaRPr b="0" lang="en-US" sz="1150" spc="-1" strike="noStrike">
              <a:latin typeface="Arial"/>
            </a:endParaRPr>
          </a:p>
        </p:txBody>
      </p:sp>
    </p:spTree>
  </p:cSld>
  <mc:AlternateContent>
    <mc:Choice Requires="p14">
      <p:transition spd="slow" p14:dur="2000"/>
    </mc:Choice>
    <mc:Fallback>
      <p:transition spd="slow"/>
    </mc:Fallback>
  </mc:AlternateContent>
  <p:timing>
    <p:tnLst>
      <p:par>
        <p:cTn id="234" dur="indefinite" restart="never" nodeType="tmRoot">
          <p:childTnLst>
            <p:seq>
              <p:cTn id="235" dur="indefinite" nodeType="mainSeq">
                <p:childTnLst>
                  <p:par>
                    <p:cTn id="236" fill="hold">
                      <p:stCondLst>
                        <p:cond delay="0"/>
                      </p:stCondLst>
                      <p:childTnLst>
                        <p:par>
                          <p:cTn id="237" fill="hold">
                            <p:stCondLst>
                              <p:cond delay="0"/>
                            </p:stCondLst>
                            <p:childTnLst>
                              <p:par>
                                <p:cTn id="238" nodeType="afterEffect" fill="hold" presetClass="entr" presetID="10">
                                  <p:stCondLst>
                                    <p:cond delay="0"/>
                                  </p:stCondLst>
                                  <p:childTnLst>
                                    <p:set>
                                      <p:cBhvr>
                                        <p:cTn id="239" dur="1" fill="hold">
                                          <p:stCondLst>
                                            <p:cond delay="0"/>
                                          </p:stCondLst>
                                        </p:cTn>
                                        <p:tgtEl>
                                          <p:spTgt spid="234"/>
                                        </p:tgtEl>
                                        <p:attrNameLst>
                                          <p:attrName>style.visibility</p:attrName>
                                        </p:attrNameLst>
                                      </p:cBhvr>
                                      <p:to>
                                        <p:strVal val="visible"/>
                                      </p:to>
                                    </p:set>
                                    <p:animEffect filter="fade" transition="in">
                                      <p:cBhvr additive="repl">
                                        <p:cTn id="240" dur="5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Collection transformations</a:t>
            </a:r>
            <a:endParaRPr b="0" lang="en-US" sz="2400" spc="-1" strike="noStrike">
              <a:latin typeface="Arial"/>
            </a:endParaRPr>
          </a:p>
        </p:txBody>
      </p:sp>
      <p:pic>
        <p:nvPicPr>
          <p:cNvPr id="236" name="Google Shape;364;p35" descr=""/>
          <p:cNvPicPr/>
          <p:nvPr/>
        </p:nvPicPr>
        <p:blipFill>
          <a:blip r:embed="rId1"/>
          <a:stretch/>
        </p:blipFill>
        <p:spPr>
          <a:xfrm>
            <a:off x="496800" y="823680"/>
            <a:ext cx="208440" cy="208440"/>
          </a:xfrm>
          <a:prstGeom prst="rect">
            <a:avLst/>
          </a:prstGeom>
          <a:ln>
            <a:noFill/>
          </a:ln>
        </p:spPr>
      </p:pic>
      <p:pic>
        <p:nvPicPr>
          <p:cNvPr id="237" name="Google Shape;365;p35" descr=""/>
          <p:cNvPicPr/>
          <p:nvPr/>
        </p:nvPicPr>
        <p:blipFill>
          <a:blip r:embed="rId2"/>
          <a:stretch/>
        </p:blipFill>
        <p:spPr>
          <a:xfrm>
            <a:off x="464400" y="3694680"/>
            <a:ext cx="284400" cy="284400"/>
          </a:xfrm>
          <a:prstGeom prst="rect">
            <a:avLst/>
          </a:prstGeom>
          <a:ln>
            <a:noFill/>
          </a:ln>
        </p:spPr>
      </p:pic>
      <p:graphicFrame>
        <p:nvGraphicFramePr>
          <p:cNvPr id="238" name="Table 2"/>
          <p:cNvGraphicFramePr/>
          <p:nvPr/>
        </p:nvGraphicFramePr>
        <p:xfrm>
          <a:off x="820440" y="670320"/>
          <a:ext cx="7900560" cy="4083480"/>
        </p:xfrm>
        <a:graphic>
          <a:graphicData uri="http://schemas.openxmlformats.org/drawingml/2006/table">
            <a:tbl>
              <a:tblPr/>
              <a:tblGrid>
                <a:gridCol w="7900920"/>
              </a:tblGrid>
              <a:tr h="299376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result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10</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 1 2 3 4 5 6 7 8 9 10</a:t>
                      </a:r>
                      <a:endParaRPr b="0" lang="en-US" sz="1150" spc="-1" strike="noStrike">
                        <a:latin typeface="Arial"/>
                      </a:endParaRPr>
                    </a:p>
                    <a:p>
                      <a:pPr>
                        <a:lnSpc>
                          <a:spcPct val="100000"/>
                        </a:lnSpc>
                        <a:tabLst>
                          <a:tab algn="l" pos="0"/>
                        </a:tabLst>
                      </a:pPr>
                      <a:r>
                        <a:rPr b="0" i="1" lang="en-GB" sz="1150" spc="-1" strike="noStrike">
                          <a:solidFill>
                            <a:srgbClr val="8c8c8c"/>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r>
                        <a:rPr b="0" i="1" lang="en-GB" sz="1150" spc="-1" strike="noStrike">
                          <a:solidFill>
                            <a:srgbClr val="00627a"/>
                          </a:solidFill>
                          <a:highlight>
                            <a:srgbClr val="ffffff"/>
                          </a:highlight>
                          <a:latin typeface="DejaVu Sans Mono"/>
                          <a:ea typeface="Courier New"/>
                        </a:rPr>
                        <a:t>filter </a:t>
                      </a:r>
                      <a:r>
                        <a:rPr b="1" lang="en-GB" sz="1150" spc="-1" strike="noStrike">
                          <a:solidFill>
                            <a:srgbClr val="080808"/>
                          </a:solidFill>
                          <a:highlight>
                            <a:srgbClr val="ffffff"/>
                          </a:highlight>
                          <a:latin typeface="DejaVu Sans Mono"/>
                          <a:ea typeface="Courier New"/>
                        </a:rPr>
                        <a:t>{ it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2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 </a:t>
                      </a:r>
                      <a:r>
                        <a:rPr b="1"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 1 3 5 7 9</a:t>
                      </a:r>
                      <a:endParaRPr b="0" lang="en-US" sz="1150" spc="-1" strike="noStrike">
                        <a:latin typeface="Arial"/>
                      </a:endParaRPr>
                    </a:p>
                    <a:p>
                      <a:pPr>
                        <a:lnSpc>
                          <a:spcPct val="100000"/>
                        </a:lnSpc>
                        <a:tabLst>
                          <a:tab algn="l" pos="0"/>
                        </a:tabLst>
                      </a:pPr>
                      <a:r>
                        <a:rPr b="0" i="1" lang="en-GB" sz="1150" spc="-1" strike="noStrike">
                          <a:solidFill>
                            <a:srgbClr val="8c8c8c"/>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r>
                        <a:rPr b="0" i="1" lang="en-GB" sz="1150" spc="-1" strike="noStrike">
                          <a:solidFill>
                            <a:srgbClr val="00627a"/>
                          </a:solidFill>
                          <a:highlight>
                            <a:srgbClr val="ffffff"/>
                          </a:highlight>
                          <a:latin typeface="DejaVu Sans Mono"/>
                          <a:ea typeface="Courier New"/>
                        </a:rPr>
                        <a:t>map </a:t>
                      </a:r>
                      <a:r>
                        <a:rPr b="1" lang="en-GB" sz="1150" spc="-1" strike="noStrike">
                          <a:solidFill>
                            <a:srgbClr val="080808"/>
                          </a:solidFill>
                          <a:highlight>
                            <a:srgbClr val="ffffff"/>
                          </a:highlight>
                          <a:latin typeface="DejaVu Sans Mono"/>
                          <a:ea typeface="Courier New"/>
                        </a:rPr>
                        <a:t>{ it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 </a:t>
                      </a:r>
                      <a:r>
                        <a:rPr b="1"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 2 4 6 8 10</a:t>
                      </a:r>
                      <a:endParaRPr b="0" lang="en-US" sz="1150" spc="-1" strike="noStrike">
                        <a:latin typeface="Arial"/>
                      </a:endParaRPr>
                    </a:p>
                    <a:p>
                      <a:pPr>
                        <a:lnSpc>
                          <a:spcPct val="100000"/>
                        </a:lnSpc>
                        <a:tabLst>
                          <a:tab algn="l" pos="0"/>
                        </a:tabLst>
                      </a:pPr>
                      <a:r>
                        <a:rPr b="0" i="1" lang="en-GB" sz="1150" spc="-1" strike="noStrike">
                          <a:solidFill>
                            <a:srgbClr val="8c8c8c"/>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r>
                        <a:rPr b="0" i="1" lang="en-GB" sz="1150" spc="-1" strike="noStrike">
                          <a:solidFill>
                            <a:srgbClr val="00627a"/>
                          </a:solidFill>
                          <a:highlight>
                            <a:srgbClr val="ffffff"/>
                          </a:highlight>
                          <a:latin typeface="DejaVu Sans Mono"/>
                          <a:ea typeface="Courier New"/>
                        </a:rPr>
                        <a:t>takeLast</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3</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 6 8 10</a:t>
                      </a:r>
                      <a:endParaRPr b="0" lang="en-US" sz="1150" spc="-1" strike="noStrike">
                        <a:latin typeface="Arial"/>
                      </a:endParaRPr>
                    </a:p>
                    <a:p>
                      <a:pPr>
                        <a:lnSpc>
                          <a:spcPct val="100000"/>
                        </a:lnSpc>
                        <a:tabLst>
                          <a:tab algn="l" pos="0"/>
                        </a:tabLst>
                      </a:pPr>
                      <a:r>
                        <a:rPr b="0" i="1" lang="en-GB" sz="1150" spc="-1" strike="noStrike">
                          <a:solidFill>
                            <a:srgbClr val="8c8c8c"/>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r>
                        <a:rPr b="0" i="1" lang="en-GB" sz="1150" spc="-1" strike="noStrike">
                          <a:solidFill>
                            <a:srgbClr val="00627a"/>
                          </a:solidFill>
                          <a:highlight>
                            <a:srgbClr val="ffffff"/>
                          </a:highlight>
                          <a:latin typeface="DejaVu Sans Mono"/>
                          <a:ea typeface="Courier New"/>
                        </a:rPr>
                        <a:t>sum</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//24</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int </a:t>
                      </a:r>
                      <a:r>
                        <a:rPr b="0" lang="en-GB" sz="1150" spc="-1" strike="noStrike">
                          <a:solidFill>
                            <a:srgbClr val="000000"/>
                          </a:solidFill>
                          <a:highlight>
                            <a:srgbClr val="ffffff"/>
                          </a:highlight>
                          <a:latin typeface="DejaVu Sans Mono"/>
                          <a:ea typeface="Courier New"/>
                        </a:rPr>
                        <a:t>result </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IntStream</a:t>
                      </a:r>
                      <a:r>
                        <a:rPr b="0" lang="en-GB" sz="1150" spc="-1" strike="noStrike">
                          <a:solidFill>
                            <a:srgbClr val="080808"/>
                          </a:solidFill>
                          <a:highlight>
                            <a:srgbClr val="ffffff"/>
                          </a:highlight>
                          <a:latin typeface="DejaVu Sans Mono"/>
                          <a:ea typeface="Courier New"/>
                        </a:rPr>
                        <a:t>.</a:t>
                      </a:r>
                      <a:r>
                        <a:rPr b="0" i="1" lang="en-GB" sz="1150" spc="-1" strike="noStrike">
                          <a:solidFill>
                            <a:srgbClr val="080808"/>
                          </a:solidFill>
                          <a:highlight>
                            <a:srgbClr val="ffffff"/>
                          </a:highlight>
                          <a:latin typeface="DejaVu Sans Mono"/>
                          <a:ea typeface="Courier New"/>
                        </a:rPr>
                        <a:t>range</a:t>
                      </a:r>
                      <a:r>
                        <a:rPr b="0" lang="en-GB" sz="1150" spc="-1" strike="noStrike">
                          <a:solidFill>
                            <a:srgbClr val="080808"/>
                          </a:solidFill>
                          <a:highlight>
                            <a:srgbClr val="ffffff"/>
                          </a:highlight>
                          <a:latin typeface="DejaVu Sans Mono"/>
                          <a:ea typeface="Courier New"/>
                        </a:rPr>
                        <a:t>(</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10</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.filter(n -&gt; n % </a:t>
                      </a:r>
                      <a:r>
                        <a:rPr b="0" lang="en-GB" sz="1150" spc="-1" strike="noStrike">
                          <a:solidFill>
                            <a:srgbClr val="1750eb"/>
                          </a:solidFill>
                          <a:highlight>
                            <a:srgbClr val="ffffff"/>
                          </a:highlight>
                          <a:latin typeface="DejaVu Sans Mono"/>
                          <a:ea typeface="Courier New"/>
                        </a:rPr>
                        <a:t>2 </a:t>
                      </a:r>
                      <a:r>
                        <a:rPr b="0" lang="en-GB" sz="1150" spc="-1" strike="noStrike">
                          <a:solidFill>
                            <a:srgbClr val="080808"/>
                          </a:solidFill>
                          <a:highlight>
                            <a:srgbClr val="ffffff"/>
                          </a:highlight>
                          <a:latin typeface="DejaVu Sans Mono"/>
                          <a:ea typeface="Courier New"/>
                        </a:rPr>
                        <a:t>==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.map(n -&gt; n + </a:t>
                      </a:r>
                      <a:r>
                        <a:rPr b="0" lang="en-GB" sz="1150" spc="-1" strike="noStrike">
                          <a:solidFill>
                            <a:srgbClr val="1750eb"/>
                          </a:solidFill>
                          <a:highlight>
                            <a:srgbClr val="ffffff"/>
                          </a:highlight>
                          <a:latin typeface="DejaVu Sans Mono"/>
                          <a:ea typeface="Courier New"/>
                        </a:rPr>
                        <a:t>1</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.skip(</a:t>
                      </a:r>
                      <a:r>
                        <a:rPr b="0" lang="en-GB" sz="1150" spc="-1" strike="noStrike">
                          <a:solidFill>
                            <a:srgbClr val="1750eb"/>
                          </a:solidFill>
                          <a:highlight>
                            <a:srgbClr val="ffffff"/>
                          </a:highlight>
                          <a:latin typeface="DejaVu Sans Mono"/>
                          <a:ea typeface="Courier New"/>
                        </a:rPr>
                        <a:t>2</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.sum();</a:t>
                      </a:r>
                      <a:endParaRPr b="0" lang="en-US" sz="1150" spc="-1" strike="noStrike">
                        <a:latin typeface="Arial"/>
                      </a:endParaRPr>
                    </a:p>
                  </a:txBody>
                  <a:tcPr marL="91080" marR="91080">
                    <a:noFill/>
                  </a:tcPr>
                </a:tc>
              </a:tr>
            </a:tbl>
          </a:graphicData>
        </a:graphic>
      </p:graphicFrame>
      <p:sp>
        <p:nvSpPr>
          <p:cNvPr id="239" name="CustomShape 3"/>
          <p:cNvSpPr/>
          <p:nvPr/>
        </p:nvSpPr>
        <p:spPr>
          <a:xfrm>
            <a:off x="384120" y="1638360"/>
            <a:ext cx="802692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a </a:t>
            </a:r>
            <a:r>
              <a:rPr b="1" lang="en-GB" sz="1300" spc="-1" strike="noStrike">
                <a:solidFill>
                  <a:srgbClr val="323a49"/>
                </a:solidFill>
                <a:latin typeface="Lato"/>
                <a:ea typeface="Lato"/>
              </a:rPr>
              <a:t>lot</a:t>
            </a:r>
            <a:r>
              <a:rPr b="0" lang="en-GB" sz="1300" spc="-1" strike="noStrike">
                <a:solidFill>
                  <a:srgbClr val="323a49"/>
                </a:solidFill>
                <a:latin typeface="Lato"/>
                <a:ea typeface="Lato"/>
              </a:rPr>
              <a:t> of transformation functions instantly available on collections (no </a:t>
            </a:r>
            <a:r>
              <a:rPr b="1" lang="en-GB" sz="1300" spc="-1" strike="noStrike">
                <a:solidFill>
                  <a:srgbClr val="323a49"/>
                </a:solidFill>
                <a:latin typeface="Courier New"/>
                <a:ea typeface="Courier New"/>
              </a:rPr>
              <a:t>stream()</a:t>
            </a:r>
            <a:r>
              <a:rPr b="0" lang="en-GB" sz="1300" spc="-1" strike="noStrike">
                <a:solidFill>
                  <a:srgbClr val="323a49"/>
                </a:solidFill>
                <a:latin typeface="Lato"/>
                <a:ea typeface="Lato"/>
              </a:rPr>
              <a:t> needed)</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every transformation will create a new collection</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no terminal operation required  (i.e. </a:t>
            </a:r>
            <a:r>
              <a:rPr b="1" lang="en-GB" sz="1300" spc="-1" strike="noStrike">
                <a:solidFill>
                  <a:srgbClr val="323a49"/>
                </a:solidFill>
                <a:latin typeface="Courier New"/>
                <a:ea typeface="Courier New"/>
              </a:rPr>
              <a:t>collect(...)</a:t>
            </a:r>
            <a:r>
              <a:rPr b="0" lang="en-GB" sz="1300" spc="-1" strike="noStrike">
                <a:solidFill>
                  <a:srgbClr val="323a49"/>
                </a:solidFill>
                <a:latin typeface="Lato"/>
                <a:ea typeface="Lato"/>
              </a:rPr>
              <a: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most of the transformations are lambda functions </a:t>
            </a:r>
            <a:r>
              <a:rPr b="1" lang="en-GB" sz="1300" spc="-1" strike="noStrike">
                <a:solidFill>
                  <a:srgbClr val="323a49"/>
                </a:solidFill>
                <a:latin typeface="Courier New"/>
                <a:ea typeface="Courier New"/>
              </a:rPr>
              <a:t>{ }</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single input can be referred as </a:t>
            </a:r>
            <a:r>
              <a:rPr b="1" lang="en-GB" sz="1300" spc="-1" strike="noStrike">
                <a:solidFill>
                  <a:srgbClr val="323a49"/>
                </a:solidFill>
                <a:latin typeface="Courier New"/>
                <a:ea typeface="Courier New"/>
              </a:rPr>
              <a:t>it</a:t>
            </a:r>
            <a:r>
              <a:rPr b="0" lang="en-GB" sz="1300" spc="-1" strike="noStrike">
                <a:solidFill>
                  <a:srgbClr val="323a49"/>
                </a:solidFill>
                <a:latin typeface="Lato"/>
                <a:ea typeface="Lato"/>
              </a:rPr>
              <a:t> within lambda functions (</a:t>
            </a:r>
            <a:r>
              <a:rPr b="1" lang="en-GB" sz="1300" spc="-1" strike="noStrike">
                <a:solidFill>
                  <a:srgbClr val="323a49"/>
                </a:solidFill>
                <a:latin typeface="Courier New"/>
                <a:ea typeface="Courier New"/>
              </a:rPr>
              <a:t>n -&gt; n</a:t>
            </a:r>
            <a:r>
              <a:rPr b="0" lang="en-GB" sz="1300" spc="-1" strike="noStrike">
                <a:solidFill>
                  <a:srgbClr val="323a49"/>
                </a:solidFill>
                <a:latin typeface="Lato"/>
                <a:ea typeface="Lato"/>
              </a:rPr>
              <a:t> becomes </a:t>
            </a:r>
            <a:r>
              <a:rPr b="1" lang="en-GB" sz="1300" spc="-1" strike="noStrike">
                <a:solidFill>
                  <a:srgbClr val="323a49"/>
                </a:solidFill>
                <a:latin typeface="Courier New"/>
                <a:ea typeface="Courier New"/>
              </a:rPr>
              <a:t>it</a:t>
            </a:r>
            <a:r>
              <a:rPr b="0" lang="en-GB" sz="1300" spc="-1" strike="noStrike">
                <a:solidFill>
                  <a:srgbClr val="323a49"/>
                </a:solidFill>
                <a:latin typeface="Lato"/>
                <a:ea typeface="Lato"/>
              </a:rPr>
              <a: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many transformations are much easier with Kotlin (i.e. groupings and working with maps)</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41" dur="indefinite" restart="never" nodeType="tmRoot">
          <p:childTnLst>
            <p:seq>
              <p:cTn id="242" dur="indefinite" nodeType="mainSeq">
                <p:childTnLst>
                  <p:par>
                    <p:cTn id="243" fill="hold">
                      <p:stCondLst>
                        <p:cond delay="0"/>
                      </p:stCondLst>
                      <p:childTnLst>
                        <p:par>
                          <p:cTn id="244" fill="hold">
                            <p:stCondLst>
                              <p:cond delay="0"/>
                            </p:stCondLst>
                            <p:childTnLst>
                              <p:par>
                                <p:cTn id="245" nodeType="afterEffect" fill="hold" presetClass="entr" presetID="10">
                                  <p:stCondLst>
                                    <p:cond delay="0"/>
                                  </p:stCondLst>
                                  <p:childTnLst>
                                    <p:set>
                                      <p:cBhvr>
                                        <p:cTn id="246" dur="1" fill="hold">
                                          <p:stCondLst>
                                            <p:cond delay="0"/>
                                          </p:stCondLst>
                                        </p:cTn>
                                        <p:tgtEl>
                                          <p:spTgt spid="239"/>
                                        </p:tgtEl>
                                        <p:attrNameLst>
                                          <p:attrName>style.visibility</p:attrName>
                                        </p:attrNameLst>
                                      </p:cBhvr>
                                      <p:to>
                                        <p:strVal val="visible"/>
                                      </p:to>
                                    </p:set>
                                    <p:animEffect filter="fade" transition="in">
                                      <p:cBhvr additive="repl">
                                        <p:cTn id="247" dur="5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6" name="Group 1"/>
          <p:cNvGrpSpPr/>
          <p:nvPr/>
        </p:nvGrpSpPr>
        <p:grpSpPr>
          <a:xfrm>
            <a:off x="2368080" y="1125000"/>
            <a:ext cx="1199520" cy="1022400"/>
            <a:chOff x="2368080" y="1125000"/>
            <a:chExt cx="1199520" cy="1022400"/>
          </a:xfrm>
        </p:grpSpPr>
        <p:pic>
          <p:nvPicPr>
            <p:cNvPr id="127" name="Google Shape;187;p18" descr=""/>
            <p:cNvPicPr/>
            <p:nvPr/>
          </p:nvPicPr>
          <p:blipFill>
            <a:blip r:embed="rId1"/>
            <a:stretch/>
          </p:blipFill>
          <p:spPr>
            <a:xfrm>
              <a:off x="2368080" y="1125000"/>
              <a:ext cx="1022400" cy="1022400"/>
            </a:xfrm>
            <a:prstGeom prst="rect">
              <a:avLst/>
            </a:prstGeom>
            <a:ln>
              <a:noFill/>
            </a:ln>
          </p:spPr>
        </p:pic>
        <p:pic>
          <p:nvPicPr>
            <p:cNvPr id="128" name="Google Shape;188;p18" descr=""/>
            <p:cNvPicPr/>
            <p:nvPr/>
          </p:nvPicPr>
          <p:blipFill>
            <a:blip r:embed="rId2"/>
            <a:stretch/>
          </p:blipFill>
          <p:spPr>
            <a:xfrm>
              <a:off x="3255840" y="1828080"/>
              <a:ext cx="311760" cy="311760"/>
            </a:xfrm>
            <a:prstGeom prst="rect">
              <a:avLst/>
            </a:prstGeom>
            <a:ln>
              <a:noFill/>
            </a:ln>
          </p:spPr>
        </p:pic>
      </p:grpSp>
      <p:grpSp>
        <p:nvGrpSpPr>
          <p:cNvPr id="129" name="Group 2"/>
          <p:cNvGrpSpPr/>
          <p:nvPr/>
        </p:nvGrpSpPr>
        <p:grpSpPr>
          <a:xfrm>
            <a:off x="588600" y="947880"/>
            <a:ext cx="1199520" cy="1199520"/>
            <a:chOff x="588600" y="947880"/>
            <a:chExt cx="1199520" cy="1199520"/>
          </a:xfrm>
        </p:grpSpPr>
        <p:pic>
          <p:nvPicPr>
            <p:cNvPr id="130" name="Google Shape;190;p18" descr=""/>
            <p:cNvPicPr/>
            <p:nvPr/>
          </p:nvPicPr>
          <p:blipFill>
            <a:blip r:embed="rId3"/>
            <a:stretch/>
          </p:blipFill>
          <p:spPr>
            <a:xfrm>
              <a:off x="588600" y="947880"/>
              <a:ext cx="1199520" cy="1199520"/>
            </a:xfrm>
            <a:prstGeom prst="rect">
              <a:avLst/>
            </a:prstGeom>
            <a:ln>
              <a:noFill/>
            </a:ln>
          </p:spPr>
        </p:pic>
        <p:pic>
          <p:nvPicPr>
            <p:cNvPr id="131" name="Google Shape;191;p18" descr=""/>
            <p:cNvPicPr/>
            <p:nvPr/>
          </p:nvPicPr>
          <p:blipFill>
            <a:blip r:embed="rId4"/>
            <a:stretch/>
          </p:blipFill>
          <p:spPr>
            <a:xfrm>
              <a:off x="1376280" y="1818720"/>
              <a:ext cx="321120" cy="321120"/>
            </a:xfrm>
            <a:prstGeom prst="rect">
              <a:avLst/>
            </a:prstGeom>
            <a:ln>
              <a:noFill/>
            </a:ln>
          </p:spPr>
        </p:pic>
      </p:grpSp>
      <p:grpSp>
        <p:nvGrpSpPr>
          <p:cNvPr id="132" name="Group 3"/>
          <p:cNvGrpSpPr/>
          <p:nvPr/>
        </p:nvGrpSpPr>
        <p:grpSpPr>
          <a:xfrm>
            <a:off x="435240" y="301320"/>
            <a:ext cx="8237160" cy="3425760"/>
            <a:chOff x="435240" y="301320"/>
            <a:chExt cx="8237160" cy="3425760"/>
          </a:xfrm>
        </p:grpSpPr>
        <p:pic>
          <p:nvPicPr>
            <p:cNvPr id="133" name="Google Shape;193;p18" descr=""/>
            <p:cNvPicPr/>
            <p:nvPr/>
          </p:nvPicPr>
          <p:blipFill>
            <a:blip r:embed="rId5"/>
            <a:stretch/>
          </p:blipFill>
          <p:spPr>
            <a:xfrm>
              <a:off x="7007400" y="1414440"/>
              <a:ext cx="1665000" cy="2312640"/>
            </a:xfrm>
            <a:prstGeom prst="rect">
              <a:avLst/>
            </a:prstGeom>
            <a:ln w="9360">
              <a:solidFill>
                <a:srgbClr val="34495e"/>
              </a:solidFill>
              <a:round/>
            </a:ln>
          </p:spPr>
        </p:pic>
        <p:sp>
          <p:nvSpPr>
            <p:cNvPr id="134" name="CustomShape 4"/>
            <p:cNvSpPr/>
            <p:nvPr/>
          </p:nvSpPr>
          <p:spPr>
            <a:xfrm>
              <a:off x="435240" y="301320"/>
              <a:ext cx="4397400" cy="730440"/>
            </a:xfrm>
            <a:prstGeom prst="rect">
              <a:avLst/>
            </a:prstGeom>
            <a:noFill/>
            <a:ln>
              <a:noFill/>
            </a:ln>
          </p:spPr>
          <p:style>
            <a:lnRef idx="0"/>
            <a:fillRef idx="0"/>
            <a:effectRef idx="0"/>
            <a:fontRef idx="minor"/>
          </p:style>
          <p:txBody>
            <a:bodyPr lIns="90000" rIns="90000" tIns="91440" bIns="91440">
              <a:spAutoFit/>
            </a:bodyPr>
            <a:p>
              <a:pPr>
                <a:lnSpc>
                  <a:spcPct val="120000"/>
                </a:lnSpc>
                <a:spcBef>
                  <a:spcPts val="1500"/>
                </a:spcBef>
                <a:spcAft>
                  <a:spcPts val="400"/>
                </a:spcAft>
                <a:tabLst>
                  <a:tab algn="l" pos="0"/>
                </a:tabLst>
              </a:pPr>
              <a:r>
                <a:rPr b="1" lang="en-GB" sz="3000" spc="-1" strike="noStrike">
                  <a:solidFill>
                    <a:srgbClr val="b24300"/>
                  </a:solidFill>
                  <a:highlight>
                    <a:srgbClr val="ffffff"/>
                  </a:highlight>
                  <a:latin typeface="Arial"/>
                  <a:ea typeface="Arial"/>
                </a:rPr>
                <a:t>Zoltán</a:t>
              </a:r>
              <a:r>
                <a:rPr b="1" lang="en-GB" sz="3000" spc="-1" strike="noStrike">
                  <a:solidFill>
                    <a:srgbClr val="34495e"/>
                  </a:solidFill>
                  <a:highlight>
                    <a:srgbClr val="ffffff"/>
                  </a:highlight>
                  <a:latin typeface="Arial"/>
                  <a:ea typeface="Arial"/>
                </a:rPr>
                <a:t> Domahidi</a:t>
              </a:r>
              <a:endParaRPr b="0" lang="en-US" sz="3000" spc="-1" strike="noStrike">
                <a:latin typeface="Arial"/>
              </a:endParaRPr>
            </a:p>
          </p:txBody>
        </p:sp>
      </p:grpSp>
      <p:grpSp>
        <p:nvGrpSpPr>
          <p:cNvPr id="135" name="Group 5"/>
          <p:cNvGrpSpPr/>
          <p:nvPr/>
        </p:nvGrpSpPr>
        <p:grpSpPr>
          <a:xfrm>
            <a:off x="588600" y="2924280"/>
            <a:ext cx="1420200" cy="1335240"/>
            <a:chOff x="588600" y="2924280"/>
            <a:chExt cx="1420200" cy="1335240"/>
          </a:xfrm>
        </p:grpSpPr>
        <p:pic>
          <p:nvPicPr>
            <p:cNvPr id="136" name="Google Shape;196;p18" descr=""/>
            <p:cNvPicPr/>
            <p:nvPr/>
          </p:nvPicPr>
          <p:blipFill>
            <a:blip r:embed="rId6"/>
            <a:stretch/>
          </p:blipFill>
          <p:spPr>
            <a:xfrm>
              <a:off x="588600" y="2924280"/>
              <a:ext cx="1335240" cy="1335240"/>
            </a:xfrm>
            <a:prstGeom prst="rect">
              <a:avLst/>
            </a:prstGeom>
            <a:ln>
              <a:noFill/>
            </a:ln>
          </p:spPr>
        </p:pic>
        <p:pic>
          <p:nvPicPr>
            <p:cNvPr id="137" name="Google Shape;197;p18" descr=""/>
            <p:cNvPicPr/>
            <p:nvPr/>
          </p:nvPicPr>
          <p:blipFill>
            <a:blip r:embed="rId7"/>
            <a:stretch/>
          </p:blipFill>
          <p:spPr>
            <a:xfrm>
              <a:off x="1704600" y="3750840"/>
              <a:ext cx="304200" cy="304200"/>
            </a:xfrm>
            <a:prstGeom prst="rect">
              <a:avLst/>
            </a:prstGeom>
            <a:ln>
              <a:noFill/>
            </a:ln>
          </p:spPr>
        </p:pic>
      </p:grpSp>
      <p:grpSp>
        <p:nvGrpSpPr>
          <p:cNvPr id="138" name="Group 6"/>
          <p:cNvGrpSpPr/>
          <p:nvPr/>
        </p:nvGrpSpPr>
        <p:grpSpPr>
          <a:xfrm>
            <a:off x="2368080" y="3071520"/>
            <a:ext cx="3025440" cy="1248120"/>
            <a:chOff x="2368080" y="3071520"/>
            <a:chExt cx="3025440" cy="1248120"/>
          </a:xfrm>
        </p:grpSpPr>
        <p:pic>
          <p:nvPicPr>
            <p:cNvPr id="139" name="Google Shape;199;p18" descr=""/>
            <p:cNvPicPr/>
            <p:nvPr/>
          </p:nvPicPr>
          <p:blipFill>
            <a:blip r:embed="rId8"/>
            <a:stretch/>
          </p:blipFill>
          <p:spPr>
            <a:xfrm>
              <a:off x="2368080" y="3959280"/>
              <a:ext cx="341640" cy="309600"/>
            </a:xfrm>
            <a:prstGeom prst="rect">
              <a:avLst/>
            </a:prstGeom>
            <a:ln>
              <a:noFill/>
            </a:ln>
          </p:spPr>
        </p:pic>
        <p:pic>
          <p:nvPicPr>
            <p:cNvPr id="140" name="Google Shape;200;p18" descr=""/>
            <p:cNvPicPr/>
            <p:nvPr/>
          </p:nvPicPr>
          <p:blipFill>
            <a:blip r:embed="rId9"/>
            <a:stretch/>
          </p:blipFill>
          <p:spPr>
            <a:xfrm>
              <a:off x="2368080" y="3530160"/>
              <a:ext cx="341640" cy="309600"/>
            </a:xfrm>
            <a:prstGeom prst="rect">
              <a:avLst/>
            </a:prstGeom>
            <a:ln>
              <a:noFill/>
            </a:ln>
          </p:spPr>
        </p:pic>
        <p:pic>
          <p:nvPicPr>
            <p:cNvPr id="141" name="Google Shape;201;p18" descr=""/>
            <p:cNvPicPr/>
            <p:nvPr/>
          </p:nvPicPr>
          <p:blipFill>
            <a:blip r:embed="rId10"/>
            <a:stretch/>
          </p:blipFill>
          <p:spPr>
            <a:xfrm>
              <a:off x="2368080" y="3111840"/>
              <a:ext cx="341640" cy="309600"/>
            </a:xfrm>
            <a:prstGeom prst="rect">
              <a:avLst/>
            </a:prstGeom>
            <a:ln>
              <a:noFill/>
            </a:ln>
          </p:spPr>
        </p:pic>
        <p:sp>
          <p:nvSpPr>
            <p:cNvPr id="142" name="CustomShape 7"/>
            <p:cNvSpPr/>
            <p:nvPr/>
          </p:nvSpPr>
          <p:spPr>
            <a:xfrm>
              <a:off x="2711160" y="3071520"/>
              <a:ext cx="2682360" cy="12481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1400" spc="-1" strike="noStrike" u="sng">
                  <a:solidFill>
                    <a:srgbClr val="7890cd"/>
                  </a:solidFill>
                  <a:uFillTx/>
                  <a:latin typeface="Lato"/>
                  <a:ea typeface="Lato"/>
                  <a:hlinkClick r:id="rId11"/>
                </a:rPr>
                <a:t>domahidizoltan@gmail.com</a:t>
              </a:r>
              <a:br/>
              <a:endParaRPr b="0" lang="en-US" sz="1400" spc="-1" strike="noStrike">
                <a:latin typeface="Arial"/>
              </a:endParaRPr>
            </a:p>
            <a:p>
              <a:pPr>
                <a:lnSpc>
                  <a:spcPct val="100000"/>
                </a:lnSpc>
                <a:tabLst>
                  <a:tab algn="l" pos="0"/>
                </a:tabLst>
              </a:pPr>
              <a:r>
                <a:rPr b="0" lang="en-GB" sz="1400" spc="-1" strike="noStrike" u="sng">
                  <a:solidFill>
                    <a:srgbClr val="7890cd"/>
                  </a:solidFill>
                  <a:uFillTx/>
                  <a:latin typeface="Lato"/>
                  <a:ea typeface="Lato"/>
                  <a:hlinkClick r:id="rId12"/>
                </a:rPr>
                <a:t>/in/domahidizoltan</a:t>
              </a:r>
              <a:br/>
              <a:endParaRPr b="0" lang="en-US" sz="1400" spc="-1" strike="noStrike">
                <a:latin typeface="Arial"/>
              </a:endParaRPr>
            </a:p>
            <a:p>
              <a:pPr>
                <a:lnSpc>
                  <a:spcPct val="100000"/>
                </a:lnSpc>
                <a:tabLst>
                  <a:tab algn="l" pos="0"/>
                </a:tabLst>
              </a:pPr>
              <a:r>
                <a:rPr b="0" lang="en-GB" sz="1400" spc="-1" strike="noStrike" u="sng">
                  <a:solidFill>
                    <a:srgbClr val="7890cd"/>
                  </a:solidFill>
                  <a:uFillTx/>
                  <a:latin typeface="Lato"/>
                  <a:ea typeface="Lato"/>
                  <a:hlinkClick r:id="rId13"/>
                </a:rPr>
                <a:t>/domahidizoltan</a:t>
              </a:r>
              <a:endParaRPr b="0" lang="en-US" sz="14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32"/>
                                        </p:tgtEl>
                                        <p:attrNameLst>
                                          <p:attrName>style.visibility</p:attrName>
                                        </p:attrNameLst>
                                      </p:cBhvr>
                                      <p:to>
                                        <p:strVal val="visible"/>
                                      </p:to>
                                    </p:set>
                                    <p:animEffect filter="fade" transition="in">
                                      <p:cBhvr additive="repl">
                                        <p:cTn id="7" dur="6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2" presetSubtype="8">
                                  <p:stCondLst>
                                    <p:cond delay="0"/>
                                  </p:stCondLst>
                                  <p:childTnLst>
                                    <p:set>
                                      <p:cBhvr>
                                        <p:cTn id="11" dur="1" fill="hold">
                                          <p:stCondLst>
                                            <p:cond delay="0"/>
                                          </p:stCondLst>
                                        </p:cTn>
                                        <p:tgtEl>
                                          <p:spTgt spid="129"/>
                                        </p:tgtEl>
                                        <p:attrNameLst>
                                          <p:attrName>style.visibility</p:attrName>
                                        </p:attrNameLst>
                                      </p:cBhvr>
                                      <p:to>
                                        <p:strVal val="visible"/>
                                      </p:to>
                                    </p:set>
                                    <p:anim calcmode="lin" valueType="num">
                                      <p:cBhvr additive="repl">
                                        <p:cTn id="12" dur="600"/>
                                        <p:tgtEl>
                                          <p:spTgt spid="12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2" presetSubtype="8">
                                  <p:stCondLst>
                                    <p:cond delay="0"/>
                                  </p:stCondLst>
                                  <p:childTnLst>
                                    <p:set>
                                      <p:cBhvr>
                                        <p:cTn id="16" dur="1" fill="hold">
                                          <p:stCondLst>
                                            <p:cond delay="0"/>
                                          </p:stCondLst>
                                        </p:cTn>
                                        <p:tgtEl>
                                          <p:spTgt spid="126"/>
                                        </p:tgtEl>
                                        <p:attrNameLst>
                                          <p:attrName>style.visibility</p:attrName>
                                        </p:attrNameLst>
                                      </p:cBhvr>
                                      <p:to>
                                        <p:strVal val="visible"/>
                                      </p:to>
                                    </p:set>
                                    <p:anim calcmode="lin" valueType="num">
                                      <p:cBhvr additive="repl">
                                        <p:cTn id="17" dur="600"/>
                                        <p:tgtEl>
                                          <p:spTgt spid="12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nodeType="clickEffect" fill="hold" presetClass="entr" presetID="2" presetSubtype="8">
                                  <p:stCondLst>
                                    <p:cond delay="0"/>
                                  </p:stCondLst>
                                  <p:childTnLst>
                                    <p:set>
                                      <p:cBhvr>
                                        <p:cTn id="21" dur="1" fill="hold">
                                          <p:stCondLst>
                                            <p:cond delay="0"/>
                                          </p:stCondLst>
                                        </p:cTn>
                                        <p:tgtEl>
                                          <p:spTgt spid="135"/>
                                        </p:tgtEl>
                                        <p:attrNameLst>
                                          <p:attrName>style.visibility</p:attrName>
                                        </p:attrNameLst>
                                      </p:cBhvr>
                                      <p:to>
                                        <p:strVal val="visible"/>
                                      </p:to>
                                    </p:set>
                                    <p:anim calcmode="lin" valueType="num">
                                      <p:cBhvr additive="repl">
                                        <p:cTn id="22" dur="600"/>
                                        <p:tgtEl>
                                          <p:spTgt spid="135"/>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2" presetSubtype="8">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additive="repl">
                                        <p:cTn id="27" dur="600"/>
                                        <p:tgtEl>
                                          <p:spTgt spid="1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Classes</a:t>
            </a:r>
            <a:endParaRPr b="0" lang="en-US" sz="2400" spc="-1" strike="noStrike">
              <a:latin typeface="Arial"/>
            </a:endParaRPr>
          </a:p>
        </p:txBody>
      </p:sp>
      <p:pic>
        <p:nvPicPr>
          <p:cNvPr id="241" name="Google Shape;373;p36" descr=""/>
          <p:cNvPicPr/>
          <p:nvPr/>
        </p:nvPicPr>
        <p:blipFill>
          <a:blip r:embed="rId1"/>
          <a:stretch/>
        </p:blipFill>
        <p:spPr>
          <a:xfrm>
            <a:off x="464400" y="799200"/>
            <a:ext cx="284400" cy="284400"/>
          </a:xfrm>
          <a:prstGeom prst="rect">
            <a:avLst/>
          </a:prstGeom>
          <a:ln>
            <a:noFill/>
          </a:ln>
        </p:spPr>
      </p:pic>
      <p:graphicFrame>
        <p:nvGraphicFramePr>
          <p:cNvPr id="242" name="Table 2"/>
          <p:cNvGraphicFramePr/>
          <p:nvPr/>
        </p:nvGraphicFramePr>
        <p:xfrm>
          <a:off x="820440" y="670320"/>
          <a:ext cx="7900560" cy="4446000"/>
        </p:xfrm>
        <a:graphic>
          <a:graphicData uri="http://schemas.openxmlformats.org/drawingml/2006/table">
            <a:tbl>
              <a:tblPr/>
              <a:tblGrid>
                <a:gridCol w="7900920"/>
              </a:tblGrid>
              <a:tr h="400788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final public class </a:t>
                      </a:r>
                      <a:r>
                        <a:rPr b="0" lang="en-GB" sz="1150" spc="-1" strike="noStrike">
                          <a:solidFill>
                            <a:srgbClr val="000000"/>
                          </a:solidFill>
                          <a:highlight>
                            <a:srgbClr val="ffffff"/>
                          </a:highlight>
                          <a:latin typeface="DejaVu Sans Mono"/>
                          <a:ea typeface="Courier New"/>
                        </a:rPr>
                        <a:t>Person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final private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871094"/>
                          </a:solidFill>
                          <a:highlight>
                            <a:srgbClr val="ffffff"/>
                          </a:highlight>
                          <a:latin typeface="DejaVu Sans Mono"/>
                          <a:ea typeface="Courier New"/>
                        </a:rPr>
                        <a:t>name</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public </a:t>
                      </a:r>
                      <a:r>
                        <a:rPr b="0" lang="en-GB" sz="1150" spc="-1" strike="noStrike">
                          <a:solidFill>
                            <a:srgbClr val="00627a"/>
                          </a:solidFill>
                          <a:highlight>
                            <a:srgbClr val="ffffff"/>
                          </a:highlight>
                          <a:latin typeface="DejaVu Sans Mono"/>
                          <a:ea typeface="Courier New"/>
                        </a:rPr>
                        <a:t>Person</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this</a:t>
                      </a:r>
                      <a:r>
                        <a:rPr b="0" lang="en-GB" sz="1150" spc="-1" strike="noStrike">
                          <a:solidFill>
                            <a:srgbClr val="080808"/>
                          </a:solidFill>
                          <a:highlight>
                            <a:srgbClr val="ffffff"/>
                          </a:highlight>
                          <a:latin typeface="DejaVu Sans Mono"/>
                          <a:ea typeface="Courier New"/>
                        </a:rPr>
                        <a:t>.</a:t>
                      </a:r>
                      <a:r>
                        <a:rPr b="0" lang="en-GB" sz="1150" spc="-1" strike="noStrike">
                          <a:solidFill>
                            <a:srgbClr val="871094"/>
                          </a:solidFill>
                          <a:highlight>
                            <a:srgbClr val="ffffff"/>
                          </a:highlight>
                          <a:latin typeface="DejaVu Sans Mono"/>
                          <a:ea typeface="Courier New"/>
                        </a:rPr>
                        <a:t>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"John Doe"</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public </a:t>
                      </a:r>
                      <a:r>
                        <a:rPr b="0" lang="en-GB" sz="1150" spc="-1" strike="noStrike">
                          <a:solidFill>
                            <a:srgbClr val="00627a"/>
                          </a:solidFill>
                          <a:highlight>
                            <a:srgbClr val="ffffff"/>
                          </a:highlight>
                          <a:latin typeface="DejaVu Sans Mono"/>
                          <a:ea typeface="Courier New"/>
                        </a:rPr>
                        <a:t>Person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name)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if </a:t>
                      </a:r>
                      <a:r>
                        <a:rPr b="0" lang="en-GB" sz="1150" spc="-1" strike="noStrike">
                          <a:solidFill>
                            <a:srgbClr val="080808"/>
                          </a:solidFill>
                          <a:highlight>
                            <a:srgbClr val="ffffff"/>
                          </a:highlight>
                          <a:latin typeface="DejaVu Sans Mono"/>
                          <a:ea typeface="Courier New"/>
                        </a:rPr>
                        <a:t>(name == </a:t>
                      </a:r>
                      <a:r>
                        <a:rPr b="0" lang="en-GB" sz="1150" spc="-1" strike="noStrike">
                          <a:solidFill>
                            <a:srgbClr val="0033b3"/>
                          </a:solidFill>
                          <a:highlight>
                            <a:srgbClr val="ffffff"/>
                          </a:highlight>
                          <a:latin typeface="DejaVu Sans Mono"/>
                          <a:ea typeface="Courier New"/>
                        </a:rPr>
                        <a:t>null</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this</a:t>
                      </a:r>
                      <a:r>
                        <a:rPr b="0" lang="en-GB" sz="1150" spc="-1" strike="noStrike">
                          <a:solidFill>
                            <a:srgbClr val="080808"/>
                          </a:solidFill>
                          <a:highlight>
                            <a:srgbClr val="ffffff"/>
                          </a:highlight>
                          <a:latin typeface="DejaVu Sans Mono"/>
                          <a:ea typeface="Courier New"/>
                        </a:rPr>
                        <a:t>.</a:t>
                      </a:r>
                      <a:r>
                        <a:rPr b="0" lang="en-GB" sz="1150" spc="-1" strike="noStrike">
                          <a:solidFill>
                            <a:srgbClr val="871094"/>
                          </a:solidFill>
                          <a:highlight>
                            <a:srgbClr val="ffffff"/>
                          </a:highlight>
                          <a:latin typeface="DejaVu Sans Mono"/>
                          <a:ea typeface="Courier New"/>
                        </a:rPr>
                        <a:t>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"John Doe"</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else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this</a:t>
                      </a:r>
                      <a:r>
                        <a:rPr b="0" lang="en-GB" sz="1150" spc="-1" strike="noStrike">
                          <a:solidFill>
                            <a:srgbClr val="080808"/>
                          </a:solidFill>
                          <a:highlight>
                            <a:srgbClr val="ffffff"/>
                          </a:highlight>
                          <a:latin typeface="DejaVu Sans Mono"/>
                          <a:ea typeface="Courier New"/>
                        </a:rPr>
                        <a:t>.</a:t>
                      </a:r>
                      <a:r>
                        <a:rPr b="0" lang="en-GB" sz="1150" spc="-1" strike="noStrike">
                          <a:solidFill>
                            <a:srgbClr val="871094"/>
                          </a:solidFill>
                          <a:highlight>
                            <a:srgbClr val="ffffff"/>
                          </a:highlight>
                          <a:latin typeface="DejaVu Sans Mono"/>
                          <a:ea typeface="Courier New"/>
                        </a:rPr>
                        <a:t>name </a:t>
                      </a:r>
                      <a:r>
                        <a:rPr b="0" lang="en-GB" sz="1150" spc="-1" strike="noStrike">
                          <a:solidFill>
                            <a:srgbClr val="080808"/>
                          </a:solidFill>
                          <a:highlight>
                            <a:srgbClr val="ffffff"/>
                          </a:highlight>
                          <a:latin typeface="DejaVu Sans Mono"/>
                          <a:ea typeface="Courier New"/>
                        </a:rPr>
                        <a:t>= name;</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public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0627a"/>
                          </a:solidFill>
                          <a:highlight>
                            <a:srgbClr val="ffffff"/>
                          </a:highlight>
                          <a:latin typeface="DejaVu Sans Mono"/>
                          <a:ea typeface="Courier New"/>
                        </a:rPr>
                        <a:t>getName</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return this</a:t>
                      </a:r>
                      <a:r>
                        <a:rPr b="0" lang="en-GB" sz="1150" spc="-1" strike="noStrike">
                          <a:solidFill>
                            <a:srgbClr val="080808"/>
                          </a:solidFill>
                          <a:highlight>
                            <a:srgbClr val="ffffff"/>
                          </a:highlight>
                          <a:latin typeface="DejaVu Sans Mono"/>
                          <a:ea typeface="Courier New"/>
                        </a:rPr>
                        <a:t>.</a:t>
                      </a:r>
                      <a:r>
                        <a:rPr b="0" lang="en-GB" sz="1150" spc="-1" strike="noStrike">
                          <a:solidFill>
                            <a:srgbClr val="871094"/>
                          </a:solidFill>
                          <a:highlight>
                            <a:srgbClr val="ffffff"/>
                          </a:highlight>
                          <a:latin typeface="DejaVu Sans Mono"/>
                          <a:ea typeface="Courier New"/>
                        </a:rPr>
                        <a:t>name</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lang="en-GB" sz="1150" spc="-1" strike="noStrike">
                          <a:solidFill>
                            <a:srgbClr val="067d17"/>
                          </a:solidFill>
                          <a:highlight>
                            <a:srgbClr val="ffffff"/>
                          </a:highlight>
                          <a:latin typeface="DejaVu Sans Mono"/>
                          <a:ea typeface="Courier New"/>
                        </a:rPr>
                        <a:t>"Hi, " </a:t>
                      </a: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new </a:t>
                      </a:r>
                      <a:r>
                        <a:rPr b="0" lang="en-GB" sz="1150" spc="-1" strike="noStrike">
                          <a:solidFill>
                            <a:srgbClr val="080808"/>
                          </a:solidFill>
                          <a:highlight>
                            <a:srgbClr val="ffffff"/>
                          </a:highlight>
                          <a:latin typeface="DejaVu Sans Mono"/>
                          <a:ea typeface="Courier New"/>
                        </a:rPr>
                        <a:t>Person().getName() +</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//Hi, John Doe!</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438480">
                <a:tc>
                  <a:tcPr marL="91080" marR="91080">
                    <a:noFill/>
                  </a:tcPr>
                </a:tc>
              </a:tr>
            </a:tbl>
          </a:graphicData>
        </a:graphic>
      </p:graphicFrame>
      <p:sp>
        <p:nvSpPr>
          <p:cNvPr id="243" name="CustomShape 3"/>
          <p:cNvSpPr/>
          <p:nvPr/>
        </p:nvSpPr>
        <p:spPr>
          <a:xfrm>
            <a:off x="4480560" y="647640"/>
            <a:ext cx="426384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86" strike="noStrike">
                <a:solidFill>
                  <a:srgbClr val="323a49"/>
                </a:solidFill>
                <a:latin typeface="Lato"/>
                <a:ea typeface="Lato"/>
              </a:rPr>
              <a:t>final, public class with single property (immutable)</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constructor with default property value</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constructor to pass property value</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property getter</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print by creating new object and getting property</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48" dur="indefinite" restart="never" nodeType="tmRoot">
          <p:childTnLst>
            <p:seq>
              <p:cTn id="249" dur="indefinite" nodeType="mainSeq">
                <p:childTnLst>
                  <p:par>
                    <p:cTn id="250" fill="hold">
                      <p:stCondLst>
                        <p:cond delay="0"/>
                      </p:stCondLst>
                      <p:childTnLst>
                        <p:par>
                          <p:cTn id="251" fill="hold">
                            <p:stCondLst>
                              <p:cond delay="0"/>
                            </p:stCondLst>
                            <p:childTnLst>
                              <p:par>
                                <p:cTn id="252" nodeType="afterEffect" fill="hold" presetClass="entr" presetID="10">
                                  <p:stCondLst>
                                    <p:cond delay="0"/>
                                  </p:stCondLst>
                                  <p:childTnLst>
                                    <p:set>
                                      <p:cBhvr>
                                        <p:cTn id="253" dur="1" fill="hold">
                                          <p:stCondLst>
                                            <p:cond delay="0"/>
                                          </p:stCondLst>
                                        </p:cTn>
                                        <p:tgtEl>
                                          <p:spTgt spid="243"/>
                                        </p:tgtEl>
                                        <p:attrNameLst>
                                          <p:attrName>style.visibility</p:attrName>
                                        </p:attrNameLst>
                                      </p:cBhvr>
                                      <p:to>
                                        <p:strVal val="visible"/>
                                      </p:to>
                                    </p:set>
                                    <p:animEffect filter="fade" transition="in">
                                      <p:cBhvr additive="repl">
                                        <p:cTn id="254" dur="5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Classes</a:t>
            </a:r>
            <a:endParaRPr b="0" lang="en-US" sz="2400" spc="-1" strike="noStrike">
              <a:latin typeface="Arial"/>
            </a:endParaRPr>
          </a:p>
        </p:txBody>
      </p:sp>
      <p:pic>
        <p:nvPicPr>
          <p:cNvPr id="245" name="Google Shape;381;p37" descr=""/>
          <p:cNvPicPr/>
          <p:nvPr/>
        </p:nvPicPr>
        <p:blipFill>
          <a:blip r:embed="rId1"/>
          <a:stretch/>
        </p:blipFill>
        <p:spPr>
          <a:xfrm>
            <a:off x="496800" y="823680"/>
            <a:ext cx="208440" cy="208440"/>
          </a:xfrm>
          <a:prstGeom prst="rect">
            <a:avLst/>
          </a:prstGeom>
          <a:ln>
            <a:noFill/>
          </a:ln>
        </p:spPr>
      </p:pic>
      <p:graphicFrame>
        <p:nvGraphicFramePr>
          <p:cNvPr id="246" name="Table 2"/>
          <p:cNvGraphicFramePr/>
          <p:nvPr/>
        </p:nvGraphicFramePr>
        <p:xfrm>
          <a:off x="820440" y="670320"/>
          <a:ext cx="7900560" cy="4083480"/>
        </p:xfrm>
        <a:graphic>
          <a:graphicData uri="http://schemas.openxmlformats.org/drawingml/2006/table">
            <a:tbl>
              <a:tblPr/>
              <a:tblGrid>
                <a:gridCol w="7900920"/>
              </a:tblGrid>
              <a:tr h="20419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class </a:t>
                      </a:r>
                      <a:r>
                        <a:rPr b="0" lang="en-GB" sz="1150" spc="-1" strike="noStrike">
                          <a:solidFill>
                            <a:srgbClr val="000000"/>
                          </a:solidFill>
                          <a:highlight>
                            <a:srgbClr val="ffffff"/>
                          </a:highlight>
                          <a:latin typeface="DejaVu Sans Mono"/>
                          <a:ea typeface="Courier New"/>
                        </a:rPr>
                        <a:t>Person</a:t>
                      </a:r>
                      <a:r>
                        <a:rPr b="0" lang="en-GB" sz="1150" spc="-1" strike="noStrike">
                          <a:solidFill>
                            <a:srgbClr val="080808"/>
                          </a:solidFill>
                          <a:highlight>
                            <a:srgbClr val="ffffff"/>
                          </a:highlight>
                          <a:latin typeface="DejaVu Sans Mono"/>
                          <a:ea typeface="Courier New"/>
                        </a:rPr>
                        <a:t>(</a:t>
                      </a:r>
                      <a:r>
                        <a:rPr b="0" lang="en-GB" sz="1150" spc="-1" strike="noStrike">
                          <a:solidFill>
                            <a:srgbClr val="0033b3"/>
                          </a:solidFill>
                          <a:highlight>
                            <a:srgbClr val="ffffff"/>
                          </a:highlight>
                          <a:latin typeface="DejaVu Sans Mono"/>
                          <a:ea typeface="Courier New"/>
                        </a:rPr>
                        <a:t>val </a:t>
                      </a:r>
                      <a:r>
                        <a:rPr b="0" lang="en-GB" sz="1150" spc="-1" strike="noStrike">
                          <a:solidFill>
                            <a:srgbClr val="871094"/>
                          </a:solidFill>
                          <a:highlight>
                            <a:srgbClr val="ffffff"/>
                          </a:highlight>
                          <a:latin typeface="DejaVu Sans Mono"/>
                          <a:ea typeface="Courier New"/>
                        </a:rPr>
                        <a:t>name</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String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"John Doe"</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p>
                      <a:pPr>
                        <a:lnSpc>
                          <a:spcPct val="100000"/>
                        </a:lnSpc>
                        <a:tabLst>
                          <a:tab algn="l" pos="0"/>
                        </a:tabLst>
                      </a:pP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"Hi, </a:t>
                      </a:r>
                      <a:r>
                        <a:rPr b="0" lang="en-GB" sz="1150" spc="-1" strike="noStrike">
                          <a:solidFill>
                            <a:srgbClr val="0037a6"/>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Person().</a:t>
                      </a:r>
                      <a:r>
                        <a:rPr b="0" lang="en-GB" sz="1150" spc="-1" strike="noStrike">
                          <a:solidFill>
                            <a:srgbClr val="871094"/>
                          </a:solidFill>
                          <a:highlight>
                            <a:srgbClr val="ffffff"/>
                          </a:highlight>
                          <a:latin typeface="DejaVu Sans Mono"/>
                          <a:ea typeface="Courier New"/>
                        </a:rPr>
                        <a:t>name</a:t>
                      </a:r>
                      <a:r>
                        <a:rPr b="0" lang="en-GB" sz="1150" spc="-1" strike="noStrike">
                          <a:solidFill>
                            <a:srgbClr val="0037a6"/>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 </a:t>
                      </a:r>
                      <a:r>
                        <a:rPr b="0" i="1" lang="en-GB" sz="1150" spc="-1" strike="noStrike">
                          <a:solidFill>
                            <a:srgbClr val="8c8c8c"/>
                          </a:solidFill>
                          <a:highlight>
                            <a:srgbClr val="ffffff"/>
                          </a:highlight>
                          <a:latin typeface="DejaVu Sans Mono"/>
                          <a:ea typeface="Courier New"/>
                        </a:rPr>
                        <a:t>//Hi, John Doe!</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cPr marL="91080" marR="91080">
                    <a:noFill/>
                  </a:tcPr>
                </a:tc>
              </a:tr>
            </a:tbl>
          </a:graphicData>
        </a:graphic>
      </p:graphicFrame>
      <p:sp>
        <p:nvSpPr>
          <p:cNvPr id="247" name="CustomShape 3"/>
          <p:cNvSpPr/>
          <p:nvPr/>
        </p:nvSpPr>
        <p:spPr>
          <a:xfrm>
            <a:off x="384120" y="1409760"/>
            <a:ext cx="8286840" cy="31143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86" strike="noStrike">
                <a:solidFill>
                  <a:srgbClr val="323a49"/>
                </a:solidFill>
                <a:latin typeface="Lato"/>
                <a:ea typeface="Lato"/>
              </a:rPr>
              <a:t>this is the same class in Kotlin</a:t>
            </a:r>
            <a:endParaRPr b="0" lang="en-US" sz="1300" spc="-1" strike="noStrike">
              <a:latin typeface="Arial"/>
            </a:endParaRPr>
          </a:p>
          <a:p>
            <a:pPr marL="457200" indent="-309240">
              <a:lnSpc>
                <a:spcPct val="115000"/>
              </a:lnSpc>
              <a:buClr>
                <a:srgbClr val="323a49"/>
              </a:buClr>
              <a:buFont typeface="Lato"/>
              <a:buChar char="-"/>
            </a:pPr>
            <a:r>
              <a:rPr b="1" lang="en-GB" sz="1300" spc="-86" strike="noStrike">
                <a:solidFill>
                  <a:srgbClr val="323a49"/>
                </a:solidFill>
                <a:latin typeface="Courier New"/>
                <a:ea typeface="Courier New"/>
              </a:rPr>
              <a:t>new</a:t>
            </a:r>
            <a:r>
              <a:rPr b="0" lang="en-GB" sz="1300" spc="-86" strike="noStrike">
                <a:solidFill>
                  <a:srgbClr val="323a49"/>
                </a:solidFill>
                <a:latin typeface="Lato"/>
                <a:ea typeface="Lato"/>
              </a:rPr>
              <a:t> keyword not needed when creating object</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access property directly</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constructors and getters are generated at bytecode (setters when class is mutable; no more Lombok)</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it is also possible to have custom constructor or initializer</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in Java usually we do not handle null or default values (in Kotlin it is easy)</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named arguments could be used (no builders needed)</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255" dur="indefinite" restart="never" nodeType="tmRoot">
          <p:childTnLst>
            <p:seq>
              <p:cTn id="256" dur="indefinite" nodeType="mainSeq">
                <p:childTnLst>
                  <p:par>
                    <p:cTn id="257" fill="hold">
                      <p:stCondLst>
                        <p:cond delay="0"/>
                      </p:stCondLst>
                      <p:childTnLst>
                        <p:par>
                          <p:cTn id="258" fill="hold">
                            <p:stCondLst>
                              <p:cond delay="0"/>
                            </p:stCondLst>
                            <p:childTnLst>
                              <p:par>
                                <p:cTn id="259" nodeType="afterEffect" fill="hold" presetClass="entr" presetID="10">
                                  <p:stCondLst>
                                    <p:cond delay="0"/>
                                  </p:stCondLst>
                                  <p:childTnLst>
                                    <p:set>
                                      <p:cBhvr>
                                        <p:cTn id="260" dur="1" fill="hold">
                                          <p:stCondLst>
                                            <p:cond delay="0"/>
                                          </p:stCondLst>
                                        </p:cTn>
                                        <p:tgtEl>
                                          <p:spTgt spid="247"/>
                                        </p:tgtEl>
                                        <p:attrNameLst>
                                          <p:attrName>style.visibility</p:attrName>
                                        </p:attrNameLst>
                                      </p:cBhvr>
                                      <p:to>
                                        <p:strVal val="visible"/>
                                      </p:to>
                                    </p:set>
                                    <p:animEffect filter="fade" transition="in">
                                      <p:cBhvr additive="repl">
                                        <p:cTn id="261" dur="5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Google Shape;388;p38" descr=""/>
          <p:cNvPicPr/>
          <p:nvPr/>
        </p:nvPicPr>
        <p:blipFill>
          <a:blip r:embed="rId1"/>
          <a:stretch/>
        </p:blipFill>
        <p:spPr>
          <a:xfrm>
            <a:off x="858240" y="617040"/>
            <a:ext cx="7425720" cy="4176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Demo</a:t>
            </a:r>
            <a:endParaRPr b="0" lang="en-US" sz="2400" spc="-1" strike="noStrike">
              <a:latin typeface="Arial"/>
            </a:endParaRPr>
          </a:p>
        </p:txBody>
      </p:sp>
      <p:pic>
        <p:nvPicPr>
          <p:cNvPr id="250" name="Google Shape;394;p39" descr=""/>
          <p:cNvPicPr/>
          <p:nvPr/>
        </p:nvPicPr>
        <p:blipFill>
          <a:blip r:embed="rId1"/>
          <a:stretch/>
        </p:blipFill>
        <p:spPr>
          <a:xfrm>
            <a:off x="1109880" y="621000"/>
            <a:ext cx="6940080" cy="41634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Google Shape;399;p40" descr=""/>
          <p:cNvPicPr/>
          <p:nvPr/>
        </p:nvPicPr>
        <p:blipFill>
          <a:blip r:embed="rId1">
            <a:alphaModFix amt="5000"/>
          </a:blip>
          <a:stretch/>
        </p:blipFill>
        <p:spPr>
          <a:xfrm>
            <a:off x="0" y="2571840"/>
            <a:ext cx="2336400" cy="2336400"/>
          </a:xfrm>
          <a:prstGeom prst="rect">
            <a:avLst/>
          </a:prstGeom>
          <a:ln>
            <a:noFill/>
          </a:ln>
        </p:spPr>
      </p:pic>
      <p:sp>
        <p:nvSpPr>
          <p:cNvPr id="252" name="CustomShape 1"/>
          <p:cNvSpPr/>
          <p:nvPr/>
        </p:nvSpPr>
        <p:spPr>
          <a:xfrm>
            <a:off x="435240" y="672480"/>
            <a:ext cx="8277480" cy="4053600"/>
          </a:xfrm>
          <a:prstGeom prst="rect">
            <a:avLst/>
          </a:prstGeom>
          <a:noFill/>
          <a:ln>
            <a:noFill/>
          </a:ln>
        </p:spPr>
        <p:style>
          <a:lnRef idx="0"/>
          <a:fillRef idx="0"/>
          <a:effectRef idx="0"/>
          <a:fontRef idx="minor"/>
        </p:style>
        <p:txBody>
          <a:bodyPr lIns="90000" rIns="90000" tIns="90000" bIns="90000">
            <a:noAutofit/>
          </a:bodyPr>
          <a:p>
            <a:pPr>
              <a:lnSpc>
                <a:spcPct val="115000"/>
              </a:lnSpc>
              <a:tabLst>
                <a:tab algn="l" pos="0"/>
              </a:tabLst>
            </a:pPr>
            <a:r>
              <a:rPr b="0" lang="en-GB" sz="1800" spc="-1" strike="noStrike">
                <a:solidFill>
                  <a:srgbClr val="323a49"/>
                </a:solidFill>
                <a:latin typeface="Lato"/>
                <a:ea typeface="Lato"/>
              </a:rPr>
              <a:t>Resources</a:t>
            </a:r>
            <a:endParaRPr b="0" lang="en-US" sz="1800" spc="-1" strike="noStrike">
              <a:latin typeface="Arial"/>
            </a:endParaRPr>
          </a:p>
          <a:p>
            <a:pPr>
              <a:lnSpc>
                <a:spcPct val="115000"/>
              </a:lnSpc>
              <a:spcBef>
                <a:spcPts val="1599"/>
              </a:spcBef>
              <a:tabLst>
                <a:tab algn="l" pos="0"/>
              </a:tabLst>
            </a:pPr>
            <a:r>
              <a:rPr b="0" lang="en-GB" sz="1500" spc="-1" strike="noStrike">
                <a:solidFill>
                  <a:srgbClr val="323a49"/>
                </a:solidFill>
                <a:latin typeface="Lato"/>
                <a:ea typeface="Lato"/>
              </a:rPr>
              <a:t>Demo: </a:t>
            </a:r>
            <a:r>
              <a:rPr b="0" lang="en-GB" sz="1500" spc="-1" strike="noStrike" u="sng">
                <a:solidFill>
                  <a:srgbClr val="7890cd"/>
                </a:solidFill>
                <a:uFillTx/>
                <a:latin typeface="Lato"/>
                <a:ea typeface="Lato"/>
                <a:hlinkClick r:id="rId2"/>
              </a:rPr>
              <a:t>https://github.com/domahidizoltan/presentation-hello-kotlin</a:t>
            </a:r>
            <a:endParaRPr b="0" lang="en-US" sz="1500" spc="-1" strike="noStrike">
              <a:latin typeface="Arial"/>
            </a:endParaRPr>
          </a:p>
          <a:p>
            <a:pPr>
              <a:lnSpc>
                <a:spcPct val="115000"/>
              </a:lnSpc>
              <a:spcBef>
                <a:spcPts val="1599"/>
              </a:spcBef>
              <a:tabLst>
                <a:tab algn="l" pos="0"/>
              </a:tabLst>
            </a:pPr>
            <a:r>
              <a:rPr b="0" lang="en-GB" sz="1500" spc="-1" strike="noStrike">
                <a:solidFill>
                  <a:srgbClr val="323a49"/>
                </a:solidFill>
                <a:latin typeface="Lato"/>
                <a:ea typeface="Lato"/>
              </a:rPr>
              <a:t>Kotlin language guide: </a:t>
            </a:r>
            <a:r>
              <a:rPr b="0" lang="en-GB" sz="1500" spc="-1" strike="noStrike" u="sng">
                <a:solidFill>
                  <a:srgbClr val="7890cd"/>
                </a:solidFill>
                <a:uFillTx/>
                <a:latin typeface="Arial"/>
                <a:ea typeface="Arial"/>
                <a:hlinkClick r:id="rId3"/>
              </a:rPr>
              <a:t>https://kotlinlang.org/docs/reference/</a:t>
            </a:r>
            <a:endParaRPr b="0" lang="en-US" sz="1500" spc="-1" strike="noStrike">
              <a:latin typeface="Arial"/>
            </a:endParaRPr>
          </a:p>
          <a:p>
            <a:pPr>
              <a:lnSpc>
                <a:spcPct val="115000"/>
              </a:lnSpc>
              <a:spcBef>
                <a:spcPts val="1599"/>
              </a:spcBef>
              <a:tabLst>
                <a:tab algn="l" pos="0"/>
              </a:tabLst>
            </a:pPr>
            <a:r>
              <a:rPr b="0" lang="en-GB" sz="1500" spc="-1" strike="noStrike">
                <a:solidFill>
                  <a:srgbClr val="323a49"/>
                </a:solidFill>
                <a:latin typeface="Lato"/>
                <a:ea typeface="Lato"/>
              </a:rPr>
              <a:t>Kotlin Playground: </a:t>
            </a:r>
            <a:r>
              <a:rPr b="0" lang="en-GB" sz="1500" spc="-1" strike="noStrike" u="sng">
                <a:solidFill>
                  <a:srgbClr val="7890cd"/>
                </a:solidFill>
                <a:uFillTx/>
                <a:latin typeface="Arial"/>
                <a:ea typeface="Arial"/>
                <a:hlinkClick r:id="rId4"/>
              </a:rPr>
              <a:t>https://play.kotlinlang.org/</a:t>
            </a:r>
            <a:endParaRPr b="0" lang="en-US" sz="1500" spc="-1" strike="noStrike">
              <a:latin typeface="Arial"/>
            </a:endParaRPr>
          </a:p>
          <a:p>
            <a:pPr>
              <a:lnSpc>
                <a:spcPct val="115000"/>
              </a:lnSpc>
              <a:spcBef>
                <a:spcPts val="1599"/>
              </a:spcBef>
              <a:spcAft>
                <a:spcPts val="1599"/>
              </a:spcAft>
              <a:tabLst>
                <a:tab algn="l" pos="0"/>
              </a:tabLst>
            </a:pPr>
            <a:r>
              <a:rPr b="0" lang="en-GB" sz="1500" spc="-1" strike="noStrike">
                <a:solidFill>
                  <a:srgbClr val="323a49"/>
                </a:solidFill>
                <a:latin typeface="Lato"/>
                <a:ea typeface="Lato"/>
              </a:rPr>
              <a:t>Dmitry Jemerov and Svetlana Isakova: Kotlin in Action</a:t>
            </a:r>
            <a:endParaRPr b="0" lang="en-US" sz="1500" spc="-1" strike="noStrike">
              <a:latin typeface="Arial"/>
            </a:endParaRPr>
          </a:p>
        </p:txBody>
      </p:sp>
      <p:pic>
        <p:nvPicPr>
          <p:cNvPr id="253" name="Google Shape;401;p40" descr=""/>
          <p:cNvPicPr/>
          <p:nvPr/>
        </p:nvPicPr>
        <p:blipFill>
          <a:blip r:embed="rId5"/>
          <a:stretch/>
        </p:blipFill>
        <p:spPr>
          <a:xfrm>
            <a:off x="7073640" y="1542960"/>
            <a:ext cx="1639080" cy="2055600"/>
          </a:xfrm>
          <a:prstGeom prst="rect">
            <a:avLst/>
          </a:prstGeom>
          <a:ln w="9360">
            <a:solidFill>
              <a:srgbClr val="34495e"/>
            </a:solidFill>
            <a:round/>
          </a:ln>
          <a:effectLst>
            <a:reflection algn="bl" blurRad="0" dir="5400000" dist="38100" endA="0" endPos="30000" fadeDir="5400012" kx="0" ky="0" rotWithShape="0" stA="10000" stPos="0" sy="-100000"/>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Google Shape;207;p19" descr=""/>
          <p:cNvPicPr/>
          <p:nvPr/>
        </p:nvPicPr>
        <p:blipFill>
          <a:blip r:embed="rId1">
            <a:alphaModFix amt="8000"/>
          </a:blip>
          <a:stretch/>
        </p:blipFill>
        <p:spPr>
          <a:xfrm>
            <a:off x="-21960" y="2571840"/>
            <a:ext cx="2306880" cy="2306880"/>
          </a:xfrm>
          <a:prstGeom prst="rect">
            <a:avLst/>
          </a:prstGeom>
          <a:ln>
            <a:noFill/>
          </a:ln>
        </p:spPr>
      </p:pic>
      <p:sp>
        <p:nvSpPr>
          <p:cNvPr id="144" name="CustomShape 1"/>
          <p:cNvSpPr/>
          <p:nvPr/>
        </p:nvSpPr>
        <p:spPr>
          <a:xfrm>
            <a:off x="435240" y="672480"/>
            <a:ext cx="8277480" cy="4053600"/>
          </a:xfrm>
          <a:prstGeom prst="rect">
            <a:avLst/>
          </a:prstGeom>
          <a:noFill/>
          <a:ln>
            <a:noFill/>
          </a:ln>
        </p:spPr>
        <p:style>
          <a:lnRef idx="0"/>
          <a:fillRef idx="0"/>
          <a:effectRef idx="0"/>
          <a:fontRef idx="minor"/>
        </p:style>
        <p:txBody>
          <a:bodyPr lIns="90000" rIns="90000" tIns="90000" bIns="90000">
            <a:noAutofit/>
          </a:bodyPr>
          <a:p>
            <a:pPr marL="460800" indent="-343080">
              <a:lnSpc>
                <a:spcPct val="115000"/>
              </a:lnSpc>
              <a:buClr>
                <a:srgbClr val="323a49"/>
              </a:buClr>
              <a:buFont typeface="Lato"/>
              <a:buChar char="-"/>
            </a:pPr>
            <a:r>
              <a:rPr b="0" lang="en-GB" sz="1800" spc="-1" strike="noStrike">
                <a:solidFill>
                  <a:srgbClr val="323a49"/>
                </a:solidFill>
                <a:latin typeface="Lato"/>
                <a:ea typeface="Lato"/>
              </a:rPr>
              <a:t>Meet Kotlin</a:t>
            </a:r>
            <a:br/>
            <a:r>
              <a:rPr b="0" lang="en-GB" sz="1800" spc="-1" strike="noStrike">
                <a:solidFill>
                  <a:srgbClr val="323a49"/>
                </a:solidFill>
                <a:latin typeface="Lato"/>
                <a:ea typeface="Lato"/>
              </a:rPr>
              <a:t> </a:t>
            </a:r>
            <a:endParaRPr b="0" lang="en-US" sz="1800" spc="-1" strike="noStrike">
              <a:latin typeface="Arial"/>
            </a:endParaRPr>
          </a:p>
          <a:p>
            <a:pPr marL="460800" indent="-343080">
              <a:lnSpc>
                <a:spcPct val="115000"/>
              </a:lnSpc>
              <a:buClr>
                <a:srgbClr val="323a49"/>
              </a:buClr>
              <a:buFont typeface="Lato"/>
              <a:buChar char="-"/>
            </a:pPr>
            <a:r>
              <a:rPr b="0" lang="en-GB" sz="1800" spc="-1" strike="noStrike">
                <a:solidFill>
                  <a:srgbClr val="323a49"/>
                </a:solidFill>
                <a:latin typeface="Lato"/>
                <a:ea typeface="Lato"/>
              </a:rPr>
              <a:t>Learn basic Kotlin code</a:t>
            </a:r>
            <a:br/>
            <a:r>
              <a:rPr b="0" lang="en-GB" sz="1500" spc="-1" strike="noStrike">
                <a:solidFill>
                  <a:srgbClr val="323a49"/>
                </a:solidFill>
                <a:latin typeface="Lato"/>
                <a:ea typeface="Lato"/>
              </a:rPr>
              <a:t>(variables, functions, conditions, collections, loops, classes)</a:t>
            </a:r>
            <a:br/>
            <a:r>
              <a:rPr b="0" lang="en-GB" sz="1800" spc="-1" strike="noStrike">
                <a:solidFill>
                  <a:srgbClr val="323a49"/>
                </a:solidFill>
                <a:latin typeface="Lato"/>
                <a:ea typeface="Lato"/>
              </a:rPr>
              <a:t> </a:t>
            </a:r>
            <a:endParaRPr b="0" lang="en-US" sz="1800" spc="-1" strike="noStrike">
              <a:latin typeface="Arial"/>
            </a:endParaRPr>
          </a:p>
          <a:p>
            <a:pPr marL="460800" indent="-343080">
              <a:lnSpc>
                <a:spcPct val="115000"/>
              </a:lnSpc>
              <a:buClr>
                <a:srgbClr val="323a49"/>
              </a:buClr>
              <a:buFont typeface="Lato"/>
              <a:buChar char="-"/>
            </a:pPr>
            <a:r>
              <a:rPr b="0" lang="en-GB" sz="1800" spc="-1" strike="noStrike">
                <a:solidFill>
                  <a:srgbClr val="323a49"/>
                </a:solidFill>
                <a:latin typeface="Lato"/>
                <a:ea typeface="Lato"/>
              </a:rPr>
              <a:t>Demo</a:t>
            </a:r>
            <a:br/>
            <a:r>
              <a:rPr b="0" lang="en-GB" sz="1800" spc="-1" strike="noStrike">
                <a:solidFill>
                  <a:srgbClr val="323a49"/>
                </a:solidFill>
                <a:latin typeface="Lato"/>
                <a:ea typeface="Lato"/>
              </a:rPr>
              <a: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8" dur="indefinite" restart="never" nodeType="tmRoot">
          <p:childTnLst>
            <p:seq>
              <p:cTn id="29" dur="indefinite" nodeType="mainSeq">
                <p:childTnLst>
                  <p:par>
                    <p:cTn id="30" fill="hold">
                      <p:stCondLst>
                        <p:cond delay="indefinite"/>
                      </p:stCondLst>
                      <p:childTnLst>
                        <p:par>
                          <p:cTn id="31" fill="hold">
                            <p:stCondLst>
                              <p:cond delay="0"/>
                            </p:stCondLst>
                            <p:childTnLst>
                              <p:par>
                                <p:cTn id="32" nodeType="clickEffect" fill="hold" presetClass="entr" presetID="1">
                                  <p:stCondLst>
                                    <p:cond delay="0"/>
                                  </p:stCondLst>
                                  <p:childTnLst>
                                    <p:set>
                                      <p:cBhvr>
                                        <p:cTn id="33"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
                                  <p:stCondLst>
                                    <p:cond delay="0"/>
                                  </p:stCondLst>
                                  <p:childTnLst>
                                    <p:set>
                                      <p:cBhvr>
                                        <p:cTn id="37"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1">
                                  <p:stCondLst>
                                    <p:cond delay="0"/>
                                  </p:stCondLst>
                                  <p:childTnLst>
                                    <p:set>
                                      <p:cBhvr>
                                        <p:cTn id="41"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414440" y="88920"/>
            <a:ext cx="6920280" cy="5227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About Java</a:t>
            </a:r>
            <a:endParaRPr b="0" lang="en-US" sz="2400" spc="-1" strike="noStrike">
              <a:latin typeface="Arial"/>
            </a:endParaRPr>
          </a:p>
        </p:txBody>
      </p:sp>
      <p:pic>
        <p:nvPicPr>
          <p:cNvPr id="146" name="Google Shape;214;p20" descr=""/>
          <p:cNvPicPr/>
          <p:nvPr/>
        </p:nvPicPr>
        <p:blipFill>
          <a:blip r:embed="rId1"/>
          <a:stretch/>
        </p:blipFill>
        <p:spPr>
          <a:xfrm>
            <a:off x="4276800" y="918360"/>
            <a:ext cx="4407480" cy="3305160"/>
          </a:xfrm>
          <a:prstGeom prst="rect">
            <a:avLst/>
          </a:prstGeom>
          <a:ln>
            <a:noFill/>
          </a:ln>
        </p:spPr>
      </p:pic>
      <p:pic>
        <p:nvPicPr>
          <p:cNvPr id="147" name="Google Shape;215;p20" descr=""/>
          <p:cNvPicPr/>
          <p:nvPr/>
        </p:nvPicPr>
        <p:blipFill>
          <a:blip r:embed="rId2"/>
          <a:stretch/>
        </p:blipFill>
        <p:spPr>
          <a:xfrm>
            <a:off x="7781400" y="2099520"/>
            <a:ext cx="581760" cy="942840"/>
          </a:xfrm>
          <a:prstGeom prst="rect">
            <a:avLst/>
          </a:prstGeom>
          <a:ln>
            <a:noFill/>
          </a:ln>
        </p:spPr>
      </p:pic>
      <p:pic>
        <p:nvPicPr>
          <p:cNvPr id="148" name="Google Shape;216;p20" descr=""/>
          <p:cNvPicPr/>
          <p:nvPr/>
        </p:nvPicPr>
        <p:blipFill>
          <a:blip r:embed="rId3"/>
          <a:stretch/>
        </p:blipFill>
        <p:spPr>
          <a:xfrm>
            <a:off x="7547760" y="918360"/>
            <a:ext cx="1049400" cy="522720"/>
          </a:xfrm>
          <a:prstGeom prst="rect">
            <a:avLst/>
          </a:prstGeom>
          <a:ln>
            <a:noFill/>
          </a:ln>
        </p:spPr>
      </p:pic>
      <p:pic>
        <p:nvPicPr>
          <p:cNvPr id="149" name="Google Shape;217;p20" descr=""/>
          <p:cNvPicPr/>
          <p:nvPr/>
        </p:nvPicPr>
        <p:blipFill>
          <a:blip r:embed="rId4"/>
          <a:stretch/>
        </p:blipFill>
        <p:spPr>
          <a:xfrm>
            <a:off x="7709040" y="3700800"/>
            <a:ext cx="726480" cy="726480"/>
          </a:xfrm>
          <a:prstGeom prst="rect">
            <a:avLst/>
          </a:prstGeom>
          <a:ln>
            <a:noFill/>
          </a:ln>
        </p:spPr>
      </p:pic>
      <p:sp>
        <p:nvSpPr>
          <p:cNvPr id="150" name="CustomShape 2"/>
          <p:cNvSpPr/>
          <p:nvPr/>
        </p:nvSpPr>
        <p:spPr>
          <a:xfrm>
            <a:off x="510840" y="738360"/>
            <a:ext cx="5055480" cy="391716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Industry standard programming language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Runs on a wide range of platforms</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Great performance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Great ecosystem and community</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Great virtual machine (JVM)</a:t>
            </a:r>
            <a:endParaRPr b="0" lang="en-US" sz="1300" spc="-1" strike="noStrike">
              <a:latin typeface="Arial"/>
            </a:endParaRPr>
          </a:p>
          <a:p>
            <a:pPr>
              <a:lnSpc>
                <a:spcPct val="115000"/>
              </a:lnSpc>
              <a:spcBef>
                <a:spcPts val="1599"/>
              </a:spcBef>
              <a:tabLst>
                <a:tab algn="l" pos="0"/>
              </a:tabLst>
            </a:pPr>
            <a:r>
              <a:rPr b="0" lang="en-GB" sz="1300" spc="-1" strike="noStrike">
                <a:solidFill>
                  <a:srgbClr val="323a49"/>
                </a:solidFill>
                <a:latin typeface="Lato"/>
                <a:ea typeface="Lato"/>
              </a:rPr>
              <a:t>… </a:t>
            </a:r>
            <a:r>
              <a:rPr b="0" lang="en-GB" sz="1300" spc="-1" strike="noStrike">
                <a:solidFill>
                  <a:srgbClr val="323a49"/>
                </a:solidFill>
                <a:latin typeface="Lato"/>
                <a:ea typeface="Lato"/>
              </a:rPr>
              <a:t>but it has some pain points </a:t>
            </a:r>
            <a:endParaRPr b="0" lang="en-US" sz="1300" spc="-1" strike="noStrike">
              <a:latin typeface="Arial"/>
            </a:endParaRPr>
          </a:p>
          <a:p>
            <a:pPr marL="457200" indent="-309240">
              <a:lnSpc>
                <a:spcPct val="115000"/>
              </a:lnSpc>
              <a:spcBef>
                <a:spcPts val="1599"/>
              </a:spcBef>
              <a:buClr>
                <a:srgbClr val="323a49"/>
              </a:buClr>
              <a:buFont typeface="Lato"/>
              <a:buChar char="-"/>
              <a:tabLst>
                <a:tab algn="l" pos="0"/>
              </a:tabLst>
            </a:pPr>
            <a:r>
              <a:rPr b="0" lang="en-GB" sz="1300" spc="-1" strike="noStrike">
                <a:solidFill>
                  <a:srgbClr val="323a49"/>
                </a:solidFill>
                <a:latin typeface="Lato"/>
                <a:ea typeface="Lato"/>
              </a:rPr>
              <a:t>Very old and keeps backward compatibility</a:t>
            </a:r>
            <a:endParaRPr b="0" lang="en-US" sz="1300" spc="-1" strike="noStrike">
              <a:latin typeface="Arial"/>
            </a:endParaRPr>
          </a:p>
          <a:p>
            <a:pPr marL="457200" indent="-309240">
              <a:lnSpc>
                <a:spcPct val="115000"/>
              </a:lnSpc>
              <a:buClr>
                <a:srgbClr val="323a49"/>
              </a:buClr>
              <a:buFont typeface="Lato"/>
              <a:buChar char="-"/>
              <a:tabLst>
                <a:tab algn="l" pos="0"/>
              </a:tabLst>
            </a:pPr>
            <a:r>
              <a:rPr b="0" lang="en-GB" sz="1300" spc="-1" strike="noStrike">
                <a:solidFill>
                  <a:srgbClr val="323a49"/>
                </a:solidFill>
                <a:latin typeface="Lato"/>
                <a:ea typeface="Lato"/>
              </a:rPr>
              <a:t>Evolves slowly</a:t>
            </a:r>
            <a:endParaRPr b="0" lang="en-US" sz="1300" spc="-1" strike="noStrike">
              <a:latin typeface="Arial"/>
            </a:endParaRPr>
          </a:p>
          <a:p>
            <a:pPr marL="457200" indent="-309240">
              <a:lnSpc>
                <a:spcPct val="115000"/>
              </a:lnSpc>
              <a:buClr>
                <a:srgbClr val="323a49"/>
              </a:buClr>
              <a:buFont typeface="Lato"/>
              <a:buChar char="-"/>
              <a:tabLst>
                <a:tab algn="l" pos="0"/>
              </a:tabLst>
            </a:pPr>
            <a:r>
              <a:rPr b="0" lang="en-GB" sz="1300" spc="-1" strike="noStrike">
                <a:solidFill>
                  <a:srgbClr val="323a49"/>
                </a:solidFill>
                <a:latin typeface="Lato"/>
                <a:ea typeface="Lato"/>
              </a:rPr>
              <a:t>Verbose</a:t>
            </a:r>
            <a:endParaRPr b="0" lang="en-US" sz="1300" spc="-1" strike="noStrike">
              <a:latin typeface="Arial"/>
            </a:endParaRPr>
          </a:p>
          <a:p>
            <a:pPr>
              <a:lnSpc>
                <a:spcPct val="115000"/>
              </a:lnSpc>
              <a:spcBef>
                <a:spcPts val="1599"/>
              </a:spcBef>
              <a:spcAft>
                <a:spcPts val="1599"/>
              </a:spcAft>
              <a:tabLst>
                <a:tab algn="l" pos="0"/>
              </a:tabLst>
            </a:pPr>
            <a:r>
              <a:rPr b="0" lang="en-GB" sz="1300" spc="-1" strike="noStrike">
                <a:solidFill>
                  <a:srgbClr val="323a49"/>
                </a:solidFill>
                <a:latin typeface="Lato"/>
                <a:ea typeface="Lato"/>
              </a:rPr>
              <a:t>Some programming languages were born </a:t>
            </a:r>
            <a:br/>
            <a:r>
              <a:rPr b="0" lang="en-GB" sz="1300" spc="-1" strike="noStrike">
                <a:solidFill>
                  <a:srgbClr val="323a49"/>
                </a:solidFill>
                <a:latin typeface="Lato"/>
                <a:ea typeface="Lato"/>
              </a:rPr>
              <a:t>and tried to give better alternatives </a:t>
            </a:r>
            <a:br/>
            <a:r>
              <a:rPr b="0" lang="en-GB" sz="1300" spc="-1" strike="noStrike">
                <a:solidFill>
                  <a:srgbClr val="323a49"/>
                </a:solidFill>
                <a:latin typeface="Lato"/>
                <a:ea typeface="Lato"/>
              </a:rPr>
              <a:t>while keeping the benefits of the Java ecosystem</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42" dur="indefinite" restart="never" nodeType="tmRoot">
          <p:childTnLst>
            <p:seq>
              <p:cTn id="43" dur="indefinite" nodeType="mainSeq">
                <p:childTnLst>
                  <p:par>
                    <p:cTn id="44" fill="hold">
                      <p:stCondLst>
                        <p:cond delay="indefinite"/>
                      </p:stCondLst>
                      <p:childTnLst>
                        <p:par>
                          <p:cTn id="45" fill="hold">
                            <p:stCondLst>
                              <p:cond delay="0"/>
                            </p:stCondLst>
                            <p:childTnLst>
                              <p:par>
                                <p:cTn id="46" nodeType="clickEffect" fill="hold" presetClass="entr" presetID="1">
                                  <p:stCondLst>
                                    <p:cond delay="0"/>
                                  </p:stCondLst>
                                  <p:childTnLst>
                                    <p:set>
                                      <p:cBhvr>
                                        <p:cTn id="47"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
                                  <p:stCondLst>
                                    <p:cond delay="0"/>
                                  </p:stCondLst>
                                  <p:childTnLst>
                                    <p:set>
                                      <p:cBhvr>
                                        <p:cTn id="51" dur="1" fill="hold">
                                          <p:stCondLst>
                                            <p:cond delay="0"/>
                                          </p:stCondLst>
                                        </p:cTn>
                                        <p:tgtEl>
                                          <p:spTgt spid="150">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
                                  <p:stCondLst>
                                    <p:cond delay="0"/>
                                  </p:stCondLst>
                                  <p:childTnLst>
                                    <p:set>
                                      <p:cBhvr>
                                        <p:cTn id="55"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1">
                                  <p:stCondLst>
                                    <p:cond delay="0"/>
                                  </p:stCondLst>
                                  <p:childTnLst>
                                    <p:set>
                                      <p:cBhvr>
                                        <p:cTn id="59"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
                                  <p:stCondLst>
                                    <p:cond delay="0"/>
                                  </p:stCondLst>
                                  <p:childTnLst>
                                    <p:set>
                                      <p:cBhvr>
                                        <p:cTn id="63"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nodeType="clickEffect" fill="hold" presetClass="entr" presetID="1">
                                  <p:stCondLst>
                                    <p:cond delay="0"/>
                                  </p:stCondLst>
                                  <p:childTnLst>
                                    <p:set>
                                      <p:cBhvr>
                                        <p:cTn id="67"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150">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
                                  <p:stCondLst>
                                    <p:cond delay="0"/>
                                  </p:stCondLst>
                                  <p:childTnLst>
                                    <p:set>
                                      <p:cBhvr>
                                        <p:cTn id="75" dur="1" fill="hold">
                                          <p:stCondLst>
                                            <p:cond delay="0"/>
                                          </p:stCondLst>
                                        </p:cTn>
                                        <p:tgtEl>
                                          <p:spTgt spid="150">
                                            <p:txEl>
                                              <p:pRg st="7" end="7"/>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
                                  <p:stCondLst>
                                    <p:cond delay="0"/>
                                  </p:stCondLst>
                                  <p:childTnLst>
                                    <p:set>
                                      <p:cBhvr>
                                        <p:cTn id="79" dur="1" fill="hold">
                                          <p:stCondLst>
                                            <p:cond delay="0"/>
                                          </p:stCondLst>
                                        </p:cTn>
                                        <p:tgtEl>
                                          <p:spTgt spid="150">
                                            <p:txEl>
                                              <p:pRg st="8" end="8"/>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nodeType="clickEffect" fill="hold" presetClass="entr" presetID="1">
                                  <p:stCondLst>
                                    <p:cond delay="0"/>
                                  </p:stCondLst>
                                  <p:childTnLst>
                                    <p:set>
                                      <p:cBhvr>
                                        <p:cTn id="83" dur="1" fill="hold">
                                          <p:stCondLst>
                                            <p:cond delay="0"/>
                                          </p:stCondLst>
                                        </p:cTn>
                                        <p:tgtEl>
                                          <p:spTgt spid="150">
                                            <p:txEl>
                                              <p:pRg st="9" end="9"/>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2" presetSubtype="2">
                                  <p:stCondLst>
                                    <p:cond delay="0"/>
                                  </p:stCondLst>
                                  <p:childTnLst>
                                    <p:set>
                                      <p:cBhvr>
                                        <p:cTn id="87" dur="1" fill="hold">
                                          <p:stCondLst>
                                            <p:cond delay="0"/>
                                          </p:stCondLst>
                                        </p:cTn>
                                        <p:tgtEl>
                                          <p:spTgt spid="148"/>
                                        </p:tgtEl>
                                        <p:attrNameLst>
                                          <p:attrName>style.visibility</p:attrName>
                                        </p:attrNameLst>
                                      </p:cBhvr>
                                      <p:to>
                                        <p:strVal val="visible"/>
                                      </p:to>
                                    </p:set>
                                    <p:anim calcmode="lin" valueType="num">
                                      <p:cBhvr additive="repl">
                                        <p:cTn id="88" dur="600"/>
                                        <p:tgtEl>
                                          <p:spTgt spid="148"/>
                                        </p:tgtEl>
                                        <p:attrNameLst>
                                          <p:attrName>ppt_x</p:attrName>
                                        </p:attrNameLst>
                                      </p:cBhvr>
                                      <p:tavLst>
                                        <p:tav tm="0">
                                          <p:val>
                                            <p:strVal val="#ppt_x+1"/>
                                          </p:val>
                                        </p:tav>
                                        <p:tav tm="100000">
                                          <p:val>
                                            <p:strVal val="#ppt_x"/>
                                          </p:val>
                                        </p:tav>
                                      </p:tavLst>
                                    </p:anim>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2" presetSubtype="2">
                                  <p:stCondLst>
                                    <p:cond delay="0"/>
                                  </p:stCondLst>
                                  <p:childTnLst>
                                    <p:set>
                                      <p:cBhvr>
                                        <p:cTn id="92" dur="1" fill="hold">
                                          <p:stCondLst>
                                            <p:cond delay="0"/>
                                          </p:stCondLst>
                                        </p:cTn>
                                        <p:tgtEl>
                                          <p:spTgt spid="147"/>
                                        </p:tgtEl>
                                        <p:attrNameLst>
                                          <p:attrName>style.visibility</p:attrName>
                                        </p:attrNameLst>
                                      </p:cBhvr>
                                      <p:to>
                                        <p:strVal val="visible"/>
                                      </p:to>
                                    </p:set>
                                    <p:anim calcmode="lin" valueType="num">
                                      <p:cBhvr additive="repl">
                                        <p:cTn id="93" dur="600"/>
                                        <p:tgtEl>
                                          <p:spTgt spid="147"/>
                                        </p:tgtEl>
                                        <p:attrNameLst>
                                          <p:attrName>ppt_x</p:attrName>
                                        </p:attrNameLst>
                                      </p:cBhvr>
                                      <p:tavLst>
                                        <p:tav tm="0">
                                          <p:val>
                                            <p:strVal val="#ppt_x+1"/>
                                          </p:val>
                                        </p:tav>
                                        <p:tav tm="100000">
                                          <p:val>
                                            <p:strVal val="#ppt_x"/>
                                          </p:val>
                                        </p:tav>
                                      </p:tavLst>
                                    </p:anim>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2" presetSubtype="2">
                                  <p:stCondLst>
                                    <p:cond delay="0"/>
                                  </p:stCondLst>
                                  <p:childTnLst>
                                    <p:set>
                                      <p:cBhvr>
                                        <p:cTn id="97" dur="1" fill="hold">
                                          <p:stCondLst>
                                            <p:cond delay="0"/>
                                          </p:stCondLst>
                                        </p:cTn>
                                        <p:tgtEl>
                                          <p:spTgt spid="149"/>
                                        </p:tgtEl>
                                        <p:attrNameLst>
                                          <p:attrName>style.visibility</p:attrName>
                                        </p:attrNameLst>
                                      </p:cBhvr>
                                      <p:to>
                                        <p:strVal val="visible"/>
                                      </p:to>
                                    </p:set>
                                    <p:anim calcmode="lin" valueType="num">
                                      <p:cBhvr additive="repl">
                                        <p:cTn id="98" dur="600"/>
                                        <p:tgtEl>
                                          <p:spTgt spid="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223;p21" descr=""/>
          <p:cNvPicPr/>
          <p:nvPr/>
        </p:nvPicPr>
        <p:blipFill>
          <a:blip r:embed="rId1"/>
          <a:stretch/>
        </p:blipFill>
        <p:spPr>
          <a:xfrm>
            <a:off x="5949360" y="1666440"/>
            <a:ext cx="1960920" cy="1960920"/>
          </a:xfrm>
          <a:prstGeom prst="rect">
            <a:avLst/>
          </a:prstGeom>
          <a:ln>
            <a:noFill/>
          </a:ln>
        </p:spPr>
      </p:pic>
      <p:sp>
        <p:nvSpPr>
          <p:cNvPr id="152" name="CustomShape 1"/>
          <p:cNvSpPr/>
          <p:nvPr/>
        </p:nvSpPr>
        <p:spPr>
          <a:xfrm>
            <a:off x="1414440" y="88920"/>
            <a:ext cx="6920280" cy="5227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About Kotlin</a:t>
            </a:r>
            <a:endParaRPr b="0" lang="en-US" sz="2400" spc="-1" strike="noStrike">
              <a:latin typeface="Arial"/>
            </a:endParaRPr>
          </a:p>
        </p:txBody>
      </p:sp>
      <p:sp>
        <p:nvSpPr>
          <p:cNvPr id="153" name="CustomShape 2"/>
          <p:cNvSpPr/>
          <p:nvPr/>
        </p:nvSpPr>
        <p:spPr>
          <a:xfrm>
            <a:off x="510840" y="738360"/>
            <a:ext cx="5437080" cy="202968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86" strike="noStrike">
                <a:solidFill>
                  <a:srgbClr val="323a49"/>
                </a:solidFill>
                <a:latin typeface="Lato"/>
                <a:ea typeface="Lato"/>
              </a:rPr>
              <a:t>Created by JetBrains</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Multi-paradigm modern programming language running on JVM</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Fully interoperable with Java</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Android, server-side, frontend, multiplatform, native</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Great ecosystem and community</a:t>
            </a:r>
            <a:endParaRPr b="0" lang="en-US" sz="1300" spc="-1" strike="noStrike">
              <a:latin typeface="Arial"/>
            </a:endParaRPr>
          </a:p>
          <a:p>
            <a:pPr marL="457200" indent="-309240">
              <a:lnSpc>
                <a:spcPct val="115000"/>
              </a:lnSpc>
              <a:buClr>
                <a:srgbClr val="323a49"/>
              </a:buClr>
              <a:buFont typeface="Lato"/>
              <a:buChar char="-"/>
            </a:pPr>
            <a:r>
              <a:rPr b="0" lang="en-GB" sz="1300" spc="-86" strike="noStrike">
                <a:solidFill>
                  <a:srgbClr val="323a49"/>
                </a:solidFill>
                <a:latin typeface="Lato"/>
                <a:ea typeface="Lato"/>
              </a:rPr>
              <a:t>Easy to learn expressive syntax (makes you more productive):</a:t>
            </a:r>
            <a:endParaRPr b="0" lang="en-US" sz="1300" spc="-1" strike="noStrike">
              <a:latin typeface="Arial"/>
            </a:endParaRPr>
          </a:p>
          <a:p>
            <a:pPr lvl="1" marL="914400" indent="-303120">
              <a:lnSpc>
                <a:spcPct val="115000"/>
              </a:lnSpc>
              <a:buClr>
                <a:srgbClr val="323a49"/>
              </a:buClr>
              <a:buFont typeface="Lato"/>
              <a:buChar char="-"/>
            </a:pPr>
            <a:r>
              <a:rPr b="0" lang="en-GB" sz="1200" spc="-86" strike="noStrike">
                <a:solidFill>
                  <a:srgbClr val="323a49"/>
                </a:solidFill>
                <a:latin typeface="Lato"/>
                <a:ea typeface="Lato"/>
              </a:rPr>
              <a:t>Safer code design and fewer errors (i.e.: null safety, immutability)</a:t>
            </a:r>
            <a:endParaRPr b="0" lang="en-US" sz="1200" spc="-1" strike="noStrike">
              <a:latin typeface="Arial"/>
            </a:endParaRPr>
          </a:p>
          <a:p>
            <a:pPr lvl="1" marL="914400" indent="-303120">
              <a:lnSpc>
                <a:spcPct val="115000"/>
              </a:lnSpc>
              <a:buClr>
                <a:srgbClr val="323a49"/>
              </a:buClr>
              <a:buFont typeface="Lato"/>
              <a:buChar char="-"/>
            </a:pPr>
            <a:r>
              <a:rPr b="0" lang="en-GB" sz="1200" spc="-86" strike="noStrike">
                <a:solidFill>
                  <a:srgbClr val="323a49"/>
                </a:solidFill>
                <a:latin typeface="Lato"/>
                <a:ea typeface="Lato"/>
              </a:rPr>
              <a:t>Coroutines</a:t>
            </a:r>
            <a:endParaRPr b="0" lang="en-US" sz="1200" spc="-1" strike="noStrike">
              <a:latin typeface="Arial"/>
            </a:endParaRPr>
          </a:p>
          <a:p>
            <a:pPr lvl="1" marL="914400" indent="-303120">
              <a:lnSpc>
                <a:spcPct val="115000"/>
              </a:lnSpc>
              <a:buClr>
                <a:srgbClr val="323a49"/>
              </a:buClr>
              <a:buFont typeface="Lato"/>
              <a:buChar char="-"/>
            </a:pPr>
            <a:r>
              <a:rPr b="0" lang="en-GB" sz="1200" spc="-86" strike="noStrike">
                <a:solidFill>
                  <a:srgbClr val="323a49"/>
                </a:solidFill>
                <a:latin typeface="Lato"/>
                <a:ea typeface="Lato"/>
              </a:rPr>
              <a:t>Easy to write Domain Specific Languages</a:t>
            </a:r>
            <a:endParaRPr b="0" lang="en-US" sz="1200" spc="-1" strike="noStrike">
              <a:latin typeface="Arial"/>
            </a:endParaRPr>
          </a:p>
        </p:txBody>
      </p:sp>
      <p:grpSp>
        <p:nvGrpSpPr>
          <p:cNvPr id="154" name="Group 3"/>
          <p:cNvGrpSpPr/>
          <p:nvPr/>
        </p:nvGrpSpPr>
        <p:grpSpPr>
          <a:xfrm>
            <a:off x="6098040" y="799560"/>
            <a:ext cx="1461960" cy="603000"/>
            <a:chOff x="6098040" y="799560"/>
            <a:chExt cx="1461960" cy="603000"/>
          </a:xfrm>
        </p:grpSpPr>
        <p:pic>
          <p:nvPicPr>
            <p:cNvPr id="155" name="Google Shape;227;p21" descr=""/>
            <p:cNvPicPr/>
            <p:nvPr/>
          </p:nvPicPr>
          <p:blipFill>
            <a:blip r:embed="rId2"/>
            <a:stretch/>
          </p:blipFill>
          <p:spPr>
            <a:xfrm>
              <a:off x="6957000" y="799560"/>
              <a:ext cx="603000" cy="603000"/>
            </a:xfrm>
            <a:prstGeom prst="rect">
              <a:avLst/>
            </a:prstGeom>
            <a:ln>
              <a:noFill/>
            </a:ln>
          </p:spPr>
        </p:pic>
        <p:pic>
          <p:nvPicPr>
            <p:cNvPr id="156" name="Google Shape;228;p21" descr=""/>
            <p:cNvPicPr/>
            <p:nvPr/>
          </p:nvPicPr>
          <p:blipFill>
            <a:blip r:embed="rId3"/>
            <a:stretch/>
          </p:blipFill>
          <p:spPr>
            <a:xfrm>
              <a:off x="6098040" y="808920"/>
              <a:ext cx="583920" cy="583920"/>
            </a:xfrm>
            <a:prstGeom prst="rect">
              <a:avLst/>
            </a:prstGeom>
            <a:ln>
              <a:noFill/>
            </a:ln>
          </p:spPr>
        </p:pic>
      </p:grpSp>
      <p:grpSp>
        <p:nvGrpSpPr>
          <p:cNvPr id="157" name="Group 4"/>
          <p:cNvGrpSpPr/>
          <p:nvPr/>
        </p:nvGrpSpPr>
        <p:grpSpPr>
          <a:xfrm>
            <a:off x="7966440" y="799560"/>
            <a:ext cx="736200" cy="3092040"/>
            <a:chOff x="7966440" y="799560"/>
            <a:chExt cx="736200" cy="3092040"/>
          </a:xfrm>
        </p:grpSpPr>
        <p:pic>
          <p:nvPicPr>
            <p:cNvPr id="158" name="Google Shape;230;p21" descr=""/>
            <p:cNvPicPr/>
            <p:nvPr/>
          </p:nvPicPr>
          <p:blipFill>
            <a:blip r:embed="rId4"/>
            <a:stretch/>
          </p:blipFill>
          <p:spPr>
            <a:xfrm>
              <a:off x="7983360" y="799560"/>
              <a:ext cx="716040" cy="603000"/>
            </a:xfrm>
            <a:prstGeom prst="rect">
              <a:avLst/>
            </a:prstGeom>
            <a:ln>
              <a:noFill/>
            </a:ln>
          </p:spPr>
        </p:pic>
        <p:pic>
          <p:nvPicPr>
            <p:cNvPr id="159" name="Google Shape;231;p21" descr=""/>
            <p:cNvPicPr/>
            <p:nvPr/>
          </p:nvPicPr>
          <p:blipFill>
            <a:blip r:embed="rId5"/>
            <a:stretch/>
          </p:blipFill>
          <p:spPr>
            <a:xfrm>
              <a:off x="7983360" y="1307520"/>
              <a:ext cx="716040" cy="462240"/>
            </a:xfrm>
            <a:prstGeom prst="rect">
              <a:avLst/>
            </a:prstGeom>
            <a:ln>
              <a:noFill/>
            </a:ln>
          </p:spPr>
        </p:pic>
        <p:pic>
          <p:nvPicPr>
            <p:cNvPr id="160" name="Google Shape;232;p21" descr=""/>
            <p:cNvPicPr/>
            <p:nvPr/>
          </p:nvPicPr>
          <p:blipFill>
            <a:blip r:embed="rId6"/>
            <a:stretch/>
          </p:blipFill>
          <p:spPr>
            <a:xfrm>
              <a:off x="7980480" y="1830240"/>
              <a:ext cx="722160" cy="462240"/>
            </a:xfrm>
            <a:prstGeom prst="rect">
              <a:avLst/>
            </a:prstGeom>
            <a:ln>
              <a:noFill/>
            </a:ln>
          </p:spPr>
        </p:pic>
        <p:pic>
          <p:nvPicPr>
            <p:cNvPr id="161" name="Google Shape;233;p21" descr=""/>
            <p:cNvPicPr/>
            <p:nvPr/>
          </p:nvPicPr>
          <p:blipFill>
            <a:blip r:embed="rId7"/>
            <a:srcRect l="0" t="26657" r="0" b="-26657"/>
            <a:stretch/>
          </p:blipFill>
          <p:spPr>
            <a:xfrm>
              <a:off x="7977240" y="2469960"/>
              <a:ext cx="722160" cy="569880"/>
            </a:xfrm>
            <a:prstGeom prst="rect">
              <a:avLst/>
            </a:prstGeom>
            <a:ln>
              <a:noFill/>
            </a:ln>
          </p:spPr>
        </p:pic>
        <p:pic>
          <p:nvPicPr>
            <p:cNvPr id="162" name="Google Shape;234;p21" descr=""/>
            <p:cNvPicPr/>
            <p:nvPr/>
          </p:nvPicPr>
          <p:blipFill>
            <a:blip r:embed="rId8"/>
            <a:stretch/>
          </p:blipFill>
          <p:spPr>
            <a:xfrm>
              <a:off x="7977240" y="2654280"/>
              <a:ext cx="722160" cy="820800"/>
            </a:xfrm>
            <a:prstGeom prst="rect">
              <a:avLst/>
            </a:prstGeom>
            <a:ln>
              <a:noFill/>
            </a:ln>
          </p:spPr>
        </p:pic>
        <p:pic>
          <p:nvPicPr>
            <p:cNvPr id="163" name="Google Shape;235;p21" descr=""/>
            <p:cNvPicPr/>
            <p:nvPr/>
          </p:nvPicPr>
          <p:blipFill>
            <a:blip r:embed="rId9"/>
            <a:stretch/>
          </p:blipFill>
          <p:spPr>
            <a:xfrm>
              <a:off x="7966440" y="3206160"/>
              <a:ext cx="722160" cy="685440"/>
            </a:xfrm>
            <a:prstGeom prst="rect">
              <a:avLst/>
            </a:prstGeom>
            <a:ln>
              <a:noFill/>
            </a:ln>
          </p:spPr>
        </p:pic>
      </p:grpSp>
      <p:grpSp>
        <p:nvGrpSpPr>
          <p:cNvPr id="164" name="Group 5"/>
          <p:cNvGrpSpPr/>
          <p:nvPr/>
        </p:nvGrpSpPr>
        <p:grpSpPr>
          <a:xfrm>
            <a:off x="6073920" y="3804120"/>
            <a:ext cx="2311200" cy="1167840"/>
            <a:chOff x="6073920" y="3804120"/>
            <a:chExt cx="2311200" cy="1167840"/>
          </a:xfrm>
        </p:grpSpPr>
        <p:pic>
          <p:nvPicPr>
            <p:cNvPr id="165" name="Google Shape;237;p21" descr=""/>
            <p:cNvPicPr/>
            <p:nvPr/>
          </p:nvPicPr>
          <p:blipFill>
            <a:blip r:embed="rId10"/>
            <a:stretch/>
          </p:blipFill>
          <p:spPr>
            <a:xfrm>
              <a:off x="6073920" y="4355640"/>
              <a:ext cx="318240" cy="318240"/>
            </a:xfrm>
            <a:prstGeom prst="rect">
              <a:avLst/>
            </a:prstGeom>
            <a:ln>
              <a:noFill/>
            </a:ln>
          </p:spPr>
        </p:pic>
        <p:pic>
          <p:nvPicPr>
            <p:cNvPr id="166" name="Google Shape;238;p21" descr=""/>
            <p:cNvPicPr/>
            <p:nvPr/>
          </p:nvPicPr>
          <p:blipFill>
            <a:blip r:embed="rId11"/>
            <a:stretch/>
          </p:blipFill>
          <p:spPr>
            <a:xfrm>
              <a:off x="6073920" y="3919680"/>
              <a:ext cx="318240" cy="318240"/>
            </a:xfrm>
            <a:prstGeom prst="rect">
              <a:avLst/>
            </a:prstGeom>
            <a:ln>
              <a:noFill/>
            </a:ln>
          </p:spPr>
        </p:pic>
        <p:pic>
          <p:nvPicPr>
            <p:cNvPr id="167" name="Google Shape;239;p21" descr=""/>
            <p:cNvPicPr/>
            <p:nvPr/>
          </p:nvPicPr>
          <p:blipFill>
            <a:blip r:embed="rId12"/>
            <a:stretch/>
          </p:blipFill>
          <p:spPr>
            <a:xfrm>
              <a:off x="7062480" y="4364640"/>
              <a:ext cx="318240" cy="318240"/>
            </a:xfrm>
            <a:prstGeom prst="rect">
              <a:avLst/>
            </a:prstGeom>
            <a:ln>
              <a:noFill/>
            </a:ln>
          </p:spPr>
        </p:pic>
        <p:pic>
          <p:nvPicPr>
            <p:cNvPr id="168" name="Google Shape;240;p21" descr=""/>
            <p:cNvPicPr/>
            <p:nvPr/>
          </p:nvPicPr>
          <p:blipFill>
            <a:blip r:embed="rId13"/>
            <a:stretch/>
          </p:blipFill>
          <p:spPr>
            <a:xfrm>
              <a:off x="7509600" y="4096440"/>
              <a:ext cx="875520" cy="875520"/>
            </a:xfrm>
            <a:prstGeom prst="rect">
              <a:avLst/>
            </a:prstGeom>
            <a:ln>
              <a:noFill/>
            </a:ln>
          </p:spPr>
        </p:pic>
        <p:pic>
          <p:nvPicPr>
            <p:cNvPr id="169" name="Google Shape;241;p21" descr=""/>
            <p:cNvPicPr/>
            <p:nvPr/>
          </p:nvPicPr>
          <p:blipFill>
            <a:blip r:embed="rId14"/>
            <a:stretch/>
          </p:blipFill>
          <p:spPr>
            <a:xfrm>
              <a:off x="8058960" y="3919680"/>
              <a:ext cx="318240" cy="318240"/>
            </a:xfrm>
            <a:prstGeom prst="rect">
              <a:avLst/>
            </a:prstGeom>
            <a:ln>
              <a:noFill/>
            </a:ln>
          </p:spPr>
        </p:pic>
        <p:pic>
          <p:nvPicPr>
            <p:cNvPr id="170" name="Google Shape;242;p21" descr=""/>
            <p:cNvPicPr/>
            <p:nvPr/>
          </p:nvPicPr>
          <p:blipFill>
            <a:blip r:embed="rId15"/>
            <a:stretch/>
          </p:blipFill>
          <p:spPr>
            <a:xfrm>
              <a:off x="7465680" y="3804120"/>
              <a:ext cx="522720" cy="522720"/>
            </a:xfrm>
            <a:prstGeom prst="rect">
              <a:avLst/>
            </a:prstGeom>
            <a:ln>
              <a:noFill/>
            </a:ln>
          </p:spPr>
        </p:pic>
        <p:pic>
          <p:nvPicPr>
            <p:cNvPr id="171" name="Google Shape;243;p21" descr=""/>
            <p:cNvPicPr/>
            <p:nvPr/>
          </p:nvPicPr>
          <p:blipFill>
            <a:blip r:embed="rId16"/>
            <a:stretch/>
          </p:blipFill>
          <p:spPr>
            <a:xfrm>
              <a:off x="6567840" y="4365000"/>
              <a:ext cx="318240" cy="318240"/>
            </a:xfrm>
            <a:prstGeom prst="rect">
              <a:avLst/>
            </a:prstGeom>
            <a:ln>
              <a:noFill/>
            </a:ln>
          </p:spPr>
        </p:pic>
        <p:pic>
          <p:nvPicPr>
            <p:cNvPr id="172" name="Google Shape;244;p21" descr=""/>
            <p:cNvPicPr/>
            <p:nvPr/>
          </p:nvPicPr>
          <p:blipFill>
            <a:blip r:embed="rId17"/>
            <a:stretch/>
          </p:blipFill>
          <p:spPr>
            <a:xfrm>
              <a:off x="6605280" y="3938400"/>
              <a:ext cx="800640" cy="279720"/>
            </a:xfrm>
            <a:prstGeom prst="rect">
              <a:avLst/>
            </a:prstGeom>
            <a:ln>
              <a:noFill/>
            </a:ln>
          </p:spPr>
        </p:pic>
      </p:grpSp>
      <p:sp>
        <p:nvSpPr>
          <p:cNvPr id="173" name="CustomShape 6"/>
          <p:cNvSpPr/>
          <p:nvPr/>
        </p:nvSpPr>
        <p:spPr>
          <a:xfrm>
            <a:off x="511560" y="2766600"/>
            <a:ext cx="5312520" cy="35820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Officially supported by Google and Spring</a:t>
            </a:r>
            <a:endParaRPr b="0" lang="en-US" sz="1300" spc="-1" strike="noStrike">
              <a:latin typeface="Arial"/>
            </a:endParaRPr>
          </a:p>
        </p:txBody>
      </p:sp>
      <p:sp>
        <p:nvSpPr>
          <p:cNvPr id="174" name="CustomShape 7"/>
          <p:cNvSpPr/>
          <p:nvPr/>
        </p:nvSpPr>
        <p:spPr>
          <a:xfrm>
            <a:off x="511560" y="2995200"/>
            <a:ext cx="5312520" cy="35820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Used for research by many universities</a:t>
            </a:r>
            <a:endParaRPr b="0" lang="en-US" sz="1300" spc="-1" strike="noStrike">
              <a:latin typeface="Arial"/>
            </a:endParaRPr>
          </a:p>
        </p:txBody>
      </p:sp>
      <p:sp>
        <p:nvSpPr>
          <p:cNvPr id="175" name="CustomShape 8"/>
          <p:cNvSpPr/>
          <p:nvPr/>
        </p:nvSpPr>
        <p:spPr>
          <a:xfrm>
            <a:off x="511560" y="3223800"/>
            <a:ext cx="5312520" cy="35820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0" lang="en-GB" sz="1300" spc="-1" strike="noStrike">
                <a:solidFill>
                  <a:srgbClr val="323a49"/>
                </a:solidFill>
                <a:latin typeface="Lato"/>
                <a:ea typeface="Lato"/>
              </a:rPr>
              <a:t>Used in production by many companies and </a:t>
            </a:r>
            <a:r>
              <a:rPr b="0" lang="en-GB" sz="1300" spc="-86" strike="noStrike">
                <a:solidFill>
                  <a:srgbClr val="323a49"/>
                </a:solidFill>
                <a:latin typeface="Lato"/>
                <a:ea typeface="Lato"/>
              </a:rPr>
              <a:t>organisations</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53">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53">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53">
                                            <p:txEl>
                                              <p:pRg st="2" end="2"/>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53">
                                            <p:txEl>
                                              <p:pRg st="3" end="3"/>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53">
                                            <p:txEl>
                                              <p:pRg st="4" end="4"/>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153">
                                            <p:txEl>
                                              <p:pRg st="5" end="5"/>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53">
                                            <p:txEl>
                                              <p:pRg st="6" end="6"/>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53">
                                            <p:txEl>
                                              <p:pRg st="7" end="7"/>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153">
                                            <p:txEl>
                                              <p:pRg st="8" end="8"/>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73"/>
                                        </p:tgtEl>
                                        <p:attrNameLst>
                                          <p:attrName>style.visibility</p:attrName>
                                        </p:attrNameLst>
                                      </p:cBhvr>
                                      <p:to>
                                        <p:strVal val="visible"/>
                                      </p:to>
                                    </p:set>
                                  </p:childTnLst>
                                </p:cTn>
                              </p:par>
                            </p:childTnLst>
                          </p:cTn>
                        </p:par>
                        <p:par>
                          <p:cTn id="141" fill="hold">
                            <p:stCondLst>
                              <p:cond delay="0"/>
                            </p:stCondLst>
                            <p:childTnLst>
                              <p:par>
                                <p:cTn id="142" nodeType="afterEffect" fill="hold" presetClass="entr" presetID="10">
                                  <p:stCondLst>
                                    <p:cond delay="0"/>
                                  </p:stCondLst>
                                  <p:childTnLst>
                                    <p:set>
                                      <p:cBhvr>
                                        <p:cTn id="143" dur="1" fill="hold">
                                          <p:stCondLst>
                                            <p:cond delay="0"/>
                                          </p:stCondLst>
                                        </p:cTn>
                                        <p:tgtEl>
                                          <p:spTgt spid="154"/>
                                        </p:tgtEl>
                                        <p:attrNameLst>
                                          <p:attrName>style.visibility</p:attrName>
                                        </p:attrNameLst>
                                      </p:cBhvr>
                                      <p:to>
                                        <p:strVal val="visible"/>
                                      </p:to>
                                    </p:set>
                                    <p:animEffect filter="fade" transition="in">
                                      <p:cBhvr additive="repl">
                                        <p:cTn id="144" dur="1000"/>
                                        <p:tgtEl>
                                          <p:spTgt spid="154"/>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174"/>
                                        </p:tgtEl>
                                        <p:attrNameLst>
                                          <p:attrName>style.visibility</p:attrName>
                                        </p:attrNameLst>
                                      </p:cBhvr>
                                      <p:to>
                                        <p:strVal val="visible"/>
                                      </p:to>
                                    </p:set>
                                  </p:childTnLst>
                                </p:cTn>
                              </p:par>
                            </p:childTnLst>
                          </p:cTn>
                        </p:par>
                        <p:par>
                          <p:cTn id="149" fill="hold">
                            <p:stCondLst>
                              <p:cond delay="0"/>
                            </p:stCondLst>
                            <p:childTnLst>
                              <p:par>
                                <p:cTn id="150" nodeType="afterEffect" fill="hold" presetClass="entr" presetID="10">
                                  <p:stCondLst>
                                    <p:cond delay="0"/>
                                  </p:stCondLst>
                                  <p:childTnLst>
                                    <p:set>
                                      <p:cBhvr>
                                        <p:cTn id="151" dur="1" fill="hold">
                                          <p:stCondLst>
                                            <p:cond delay="0"/>
                                          </p:stCondLst>
                                        </p:cTn>
                                        <p:tgtEl>
                                          <p:spTgt spid="157"/>
                                        </p:tgtEl>
                                        <p:attrNameLst>
                                          <p:attrName>style.visibility</p:attrName>
                                        </p:attrNameLst>
                                      </p:cBhvr>
                                      <p:to>
                                        <p:strVal val="visible"/>
                                      </p:to>
                                    </p:set>
                                    <p:animEffect filter="fade" transition="in">
                                      <p:cBhvr additive="repl">
                                        <p:cTn id="152" dur="1000"/>
                                        <p:tgtEl>
                                          <p:spTgt spid="157"/>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175"/>
                                        </p:tgtEl>
                                        <p:attrNameLst>
                                          <p:attrName>style.visibility</p:attrName>
                                        </p:attrNameLst>
                                      </p:cBhvr>
                                      <p:to>
                                        <p:strVal val="visible"/>
                                      </p:to>
                                    </p:set>
                                  </p:childTnLst>
                                </p:cTn>
                              </p:par>
                            </p:childTnLst>
                          </p:cTn>
                        </p:par>
                        <p:par>
                          <p:cTn id="157" fill="hold">
                            <p:stCondLst>
                              <p:cond delay="0"/>
                            </p:stCondLst>
                            <p:childTnLst>
                              <p:par>
                                <p:cTn id="158" nodeType="afterEffect" fill="hold" presetClass="entr" presetID="10">
                                  <p:stCondLst>
                                    <p:cond delay="0"/>
                                  </p:stCondLst>
                                  <p:childTnLst>
                                    <p:set>
                                      <p:cBhvr>
                                        <p:cTn id="159" dur="1" fill="hold">
                                          <p:stCondLst>
                                            <p:cond delay="0"/>
                                          </p:stCondLst>
                                        </p:cTn>
                                        <p:tgtEl>
                                          <p:spTgt spid="164"/>
                                        </p:tgtEl>
                                        <p:attrNameLst>
                                          <p:attrName>style.visibility</p:attrName>
                                        </p:attrNameLst>
                                      </p:cBhvr>
                                      <p:to>
                                        <p:strVal val="visible"/>
                                      </p:to>
                                    </p:set>
                                    <p:animEffect filter="fade" transition="in">
                                      <p:cBhvr additive="repl">
                                        <p:cTn id="160"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297440" y="88920"/>
            <a:ext cx="7037280" cy="7138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Snyk JVM Ecosystem Report 2020</a:t>
            </a:r>
            <a:endParaRPr b="0" lang="en-US" sz="2400" spc="-1" strike="noStrike">
              <a:latin typeface="Arial"/>
            </a:endParaRPr>
          </a:p>
        </p:txBody>
      </p:sp>
      <p:pic>
        <p:nvPicPr>
          <p:cNvPr id="177" name="Google Shape;253;p22" descr=""/>
          <p:cNvPicPr/>
          <p:nvPr/>
        </p:nvPicPr>
        <p:blipFill>
          <a:blip r:embed="rId1"/>
          <a:stretch/>
        </p:blipFill>
        <p:spPr>
          <a:xfrm>
            <a:off x="1973880" y="804600"/>
            <a:ext cx="5684760" cy="3834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Let’s have some </a:t>
            </a:r>
            <a:r>
              <a:rPr b="0" i="1" lang="en-GB" sz="2400" spc="-1" strike="noStrike">
                <a:solidFill>
                  <a:srgbClr val="b24300"/>
                </a:solidFill>
                <a:latin typeface="Courier New"/>
                <a:ea typeface="Courier New"/>
              </a:rPr>
              <a:t>fun</a:t>
            </a:r>
            <a:r>
              <a:rPr b="0" lang="en-GB" sz="2400" spc="-1" strike="noStrike">
                <a:solidFill>
                  <a:srgbClr val="323a49"/>
                </a:solidFill>
                <a:latin typeface="Montserrat"/>
                <a:ea typeface="Montserrat"/>
              </a:rPr>
              <a:t>!</a:t>
            </a:r>
            <a:endParaRPr b="0" lang="en-US" sz="2400" spc="-1" strike="noStrike">
              <a:latin typeface="Arial"/>
            </a:endParaRPr>
          </a:p>
        </p:txBody>
      </p:sp>
      <p:pic>
        <p:nvPicPr>
          <p:cNvPr id="179" name="Google Shape;259;p23" descr=""/>
          <p:cNvPicPr/>
          <p:nvPr/>
        </p:nvPicPr>
        <p:blipFill>
          <a:blip r:embed="rId1"/>
          <a:stretch/>
        </p:blipFill>
        <p:spPr>
          <a:xfrm>
            <a:off x="705240" y="623880"/>
            <a:ext cx="7701840" cy="41583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Hello, World!</a:t>
            </a:r>
            <a:endParaRPr b="0" lang="en-US" sz="2400" spc="-1" strike="noStrike">
              <a:latin typeface="Arial"/>
            </a:endParaRPr>
          </a:p>
        </p:txBody>
      </p:sp>
      <p:pic>
        <p:nvPicPr>
          <p:cNvPr id="181" name="Google Shape;265;p24" descr=""/>
          <p:cNvPicPr/>
          <p:nvPr/>
        </p:nvPicPr>
        <p:blipFill>
          <a:blip r:embed="rId1"/>
          <a:stretch/>
        </p:blipFill>
        <p:spPr>
          <a:xfrm>
            <a:off x="496800" y="823680"/>
            <a:ext cx="208440" cy="208440"/>
          </a:xfrm>
          <a:prstGeom prst="rect">
            <a:avLst/>
          </a:prstGeom>
          <a:ln>
            <a:noFill/>
          </a:ln>
        </p:spPr>
      </p:pic>
      <p:pic>
        <p:nvPicPr>
          <p:cNvPr id="182" name="Google Shape;266;p24" descr=""/>
          <p:cNvPicPr/>
          <p:nvPr/>
        </p:nvPicPr>
        <p:blipFill>
          <a:blip r:embed="rId2"/>
          <a:stretch/>
        </p:blipFill>
        <p:spPr>
          <a:xfrm>
            <a:off x="464400" y="3719160"/>
            <a:ext cx="284400" cy="284400"/>
          </a:xfrm>
          <a:prstGeom prst="rect">
            <a:avLst/>
          </a:prstGeom>
          <a:ln>
            <a:noFill/>
          </a:ln>
        </p:spPr>
      </p:pic>
      <p:graphicFrame>
        <p:nvGraphicFramePr>
          <p:cNvPr id="183" name="Table 2"/>
          <p:cNvGraphicFramePr/>
          <p:nvPr/>
        </p:nvGraphicFramePr>
        <p:xfrm>
          <a:off x="820440" y="670320"/>
          <a:ext cx="7900560" cy="5019840"/>
        </p:xfrm>
        <a:graphic>
          <a:graphicData uri="http://schemas.openxmlformats.org/drawingml/2006/table">
            <a:tbl>
              <a:tblPr/>
              <a:tblGrid>
                <a:gridCol w="7900920"/>
              </a:tblGrid>
              <a:tr h="297828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fun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"Hello, World!"</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public class </a:t>
                      </a:r>
                      <a:r>
                        <a:rPr b="0" lang="en-GB" sz="1150" spc="-1" strike="noStrike">
                          <a:solidFill>
                            <a:srgbClr val="000000"/>
                          </a:solidFill>
                          <a:highlight>
                            <a:srgbClr val="ffffff"/>
                          </a:highlight>
                          <a:latin typeface="DejaVu Sans Mono"/>
                          <a:ea typeface="Courier New"/>
                        </a:rPr>
                        <a:t>HelloKotlinDemo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public static void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args)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lang="en-GB" sz="1150" spc="-1" strike="noStrike">
                          <a:solidFill>
                            <a:srgbClr val="067d17"/>
                          </a:solidFill>
                          <a:highlight>
                            <a:srgbClr val="ffffff"/>
                          </a:highlight>
                          <a:latin typeface="DejaVu Sans Mono"/>
                          <a:ea typeface="Courier New"/>
                        </a:rPr>
                        <a:t>"Hello, World!"</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184" name="CustomShape 3"/>
          <p:cNvSpPr/>
          <p:nvPr/>
        </p:nvSpPr>
        <p:spPr>
          <a:xfrm>
            <a:off x="384120" y="1461240"/>
            <a:ext cx="6755760" cy="325368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fun</a:t>
            </a:r>
            <a:r>
              <a:rPr b="0" lang="en-GB" sz="1300" spc="-1" strike="noStrike">
                <a:solidFill>
                  <a:srgbClr val="323a49"/>
                </a:solidFill>
                <a:latin typeface="Lato"/>
                <a:ea typeface="Lato"/>
              </a:rPr>
              <a:t> - keyword for function declaration (</a:t>
            </a:r>
            <a:r>
              <a:rPr b="1" lang="en-GB" sz="1300" spc="-1" strike="noStrike">
                <a:solidFill>
                  <a:srgbClr val="323a49"/>
                </a:solidFill>
                <a:latin typeface="Courier New"/>
                <a:ea typeface="Courier New"/>
              </a:rPr>
              <a:t>public</a:t>
            </a:r>
            <a:r>
              <a:rPr b="0" lang="en-GB" sz="1300" spc="-1" strike="noStrike">
                <a:solidFill>
                  <a:srgbClr val="323a49"/>
                </a:solidFill>
                <a:latin typeface="Lato"/>
                <a:ea typeface="Lato"/>
              </a:rPr>
              <a:t> by default)</a:t>
            </a:r>
            <a:endParaRPr b="0" lang="en-US" sz="130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main</a:t>
            </a:r>
            <a:r>
              <a:rPr b="0" lang="en-GB" sz="1300" spc="-1" strike="noStrike">
                <a:solidFill>
                  <a:srgbClr val="323a49"/>
                </a:solidFill>
                <a:latin typeface="Lato"/>
                <a:ea typeface="Lato"/>
              </a:rPr>
              <a:t> - main function to start application (no args required, no </a:t>
            </a:r>
            <a:r>
              <a:rPr b="1" lang="en-GB" sz="1300" spc="-1" strike="noStrike">
                <a:solidFill>
                  <a:srgbClr val="323a49"/>
                </a:solidFill>
                <a:latin typeface="Courier New"/>
                <a:ea typeface="Courier New"/>
              </a:rPr>
              <a:t>static</a:t>
            </a:r>
            <a:r>
              <a:rPr b="0" lang="en-GB" sz="1300" spc="-1" strike="noStrike">
                <a:solidFill>
                  <a:srgbClr val="323a49"/>
                </a:solidFill>
                <a:latin typeface="Lato"/>
                <a:ea typeface="Lato"/>
              </a:rPr>
              <a:t>)</a:t>
            </a:r>
            <a:endParaRPr b="0" lang="en-US" sz="1300" spc="-1" strike="noStrike">
              <a:latin typeface="Arial"/>
            </a:endParaRPr>
          </a:p>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println</a:t>
            </a:r>
            <a:r>
              <a:rPr b="0" lang="en-GB" sz="1300" spc="-1" strike="noStrike">
                <a:solidFill>
                  <a:srgbClr val="323a49"/>
                </a:solidFill>
                <a:latin typeface="Lato"/>
                <a:ea typeface="Lato"/>
              </a:rPr>
              <a:t> - prints the given string to standard output (no </a:t>
            </a:r>
            <a:r>
              <a:rPr b="1" lang="en-GB" sz="1300" spc="-1" strike="noStrike">
                <a:solidFill>
                  <a:srgbClr val="323a49"/>
                </a:solidFill>
                <a:latin typeface="Courier New"/>
                <a:ea typeface="Courier New"/>
              </a:rPr>
              <a:t>System.out</a:t>
            </a:r>
            <a:r>
              <a:rPr b="0" lang="en-GB" sz="1300" spc="-1" strike="noStrike">
                <a:solidFill>
                  <a:srgbClr val="323a49"/>
                </a:solidFill>
                <a:latin typeface="Lato"/>
                <a:ea typeface="Lato"/>
              </a:rPr>
              <a:t>)</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no class required (with same filename)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semicolons are optional</a:t>
            </a:r>
            <a:endParaRPr b="0" lang="en-US" sz="1300" spc="-1" strike="noStrike">
              <a:latin typeface="Arial"/>
            </a:endParaRPr>
          </a:p>
        </p:txBody>
      </p:sp>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childTnLst>
                  <p:par>
                    <p:cTn id="163" fill="hold">
                      <p:stCondLst>
                        <p:cond delay="0"/>
                      </p:stCondLst>
                      <p:childTnLst>
                        <p:par>
                          <p:cTn id="164" fill="hold">
                            <p:stCondLst>
                              <p:cond delay="0"/>
                            </p:stCondLst>
                            <p:childTnLst>
                              <p:par>
                                <p:cTn id="165" nodeType="afterEffect" fill="hold" presetClass="entr" presetID="10">
                                  <p:stCondLst>
                                    <p:cond delay="0"/>
                                  </p:stCondLst>
                                  <p:childTnLst>
                                    <p:set>
                                      <p:cBhvr>
                                        <p:cTn id="166" dur="1" fill="hold">
                                          <p:stCondLst>
                                            <p:cond delay="0"/>
                                          </p:stCondLst>
                                        </p:cTn>
                                        <p:tgtEl>
                                          <p:spTgt spid="184"/>
                                        </p:tgtEl>
                                        <p:attrNameLst>
                                          <p:attrName>style.visibility</p:attrName>
                                        </p:attrNameLst>
                                      </p:cBhvr>
                                      <p:to>
                                        <p:strVal val="visible"/>
                                      </p:to>
                                    </p:set>
                                    <p:animEffect filter="fade" transition="in">
                                      <p:cBhvr additive="repl">
                                        <p:cTn id="167" dur="5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1297440" y="88920"/>
            <a:ext cx="7037280" cy="64728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en-GB" sz="2400" spc="-1" strike="noStrike">
                <a:solidFill>
                  <a:srgbClr val="323a49"/>
                </a:solidFill>
                <a:latin typeface="Montserrat"/>
                <a:ea typeface="Montserrat"/>
              </a:rPr>
              <a:t>Hello, World! </a:t>
            </a:r>
            <a:r>
              <a:rPr b="0" lang="en-GB" sz="1600" spc="-1" strike="noStrike">
                <a:solidFill>
                  <a:srgbClr val="323a49"/>
                </a:solidFill>
                <a:latin typeface="Montserrat"/>
                <a:ea typeface="Montserrat"/>
              </a:rPr>
              <a:t>(variables)</a:t>
            </a:r>
            <a:endParaRPr b="0" lang="en-US" sz="1600" spc="-1" strike="noStrike">
              <a:latin typeface="Arial"/>
            </a:endParaRPr>
          </a:p>
        </p:txBody>
      </p:sp>
      <p:pic>
        <p:nvPicPr>
          <p:cNvPr id="186" name="Google Shape;274;p25" descr=""/>
          <p:cNvPicPr/>
          <p:nvPr/>
        </p:nvPicPr>
        <p:blipFill>
          <a:blip r:embed="rId1"/>
          <a:stretch/>
        </p:blipFill>
        <p:spPr>
          <a:xfrm>
            <a:off x="496800" y="823680"/>
            <a:ext cx="208440" cy="208440"/>
          </a:xfrm>
          <a:prstGeom prst="rect">
            <a:avLst/>
          </a:prstGeom>
          <a:ln>
            <a:noFill/>
          </a:ln>
        </p:spPr>
      </p:pic>
      <p:pic>
        <p:nvPicPr>
          <p:cNvPr id="187" name="Google Shape;275;p25" descr=""/>
          <p:cNvPicPr/>
          <p:nvPr/>
        </p:nvPicPr>
        <p:blipFill>
          <a:blip r:embed="rId2"/>
          <a:stretch/>
        </p:blipFill>
        <p:spPr>
          <a:xfrm>
            <a:off x="464400" y="3501360"/>
            <a:ext cx="284400" cy="284400"/>
          </a:xfrm>
          <a:prstGeom prst="rect">
            <a:avLst/>
          </a:prstGeom>
          <a:ln>
            <a:noFill/>
          </a:ln>
        </p:spPr>
      </p:pic>
      <p:graphicFrame>
        <p:nvGraphicFramePr>
          <p:cNvPr id="188" name="Table 2"/>
          <p:cNvGraphicFramePr/>
          <p:nvPr/>
        </p:nvGraphicFramePr>
        <p:xfrm>
          <a:off x="820440" y="670320"/>
          <a:ext cx="7900560" cy="4083480"/>
        </p:xfrm>
        <a:graphic>
          <a:graphicData uri="http://schemas.openxmlformats.org/drawingml/2006/table">
            <a:tbl>
              <a:tblPr/>
              <a:tblGrid>
                <a:gridCol w="7900920"/>
              </a:tblGrid>
              <a:tr h="2770920">
                <a:tc>
                  <a:txBody>
                    <a:bodyPr lIns="91080" rIns="91080">
                      <a:noAutofit/>
                    </a:bodyPr>
                    <a:p>
                      <a:pPr>
                        <a:lnSpc>
                          <a:spcPct val="100000"/>
                        </a:lnSpc>
                        <a:tabLst>
                          <a:tab algn="l" pos="0"/>
                        </a:tabLst>
                      </a:pPr>
                      <a:r>
                        <a:rPr b="0" lang="en-GB" sz="1150" spc="-1" strike="noStrike">
                          <a:solidFill>
                            <a:srgbClr val="0033b3"/>
                          </a:solidFill>
                          <a:highlight>
                            <a:srgbClr val="ffffff"/>
                          </a:highlight>
                          <a:latin typeface="DejaVu Sans Mono"/>
                          <a:ea typeface="Courier New"/>
                        </a:rPr>
                        <a:t>fun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 {</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val </a:t>
                      </a:r>
                      <a:r>
                        <a:rPr b="0" lang="en-GB" sz="1150" spc="-1" strike="noStrike">
                          <a:solidFill>
                            <a:srgbClr val="000000"/>
                          </a:solidFill>
                          <a:highlight>
                            <a:srgbClr val="ffffff"/>
                          </a:highlight>
                          <a:latin typeface="DejaVu Sans Mono"/>
                          <a:ea typeface="Courier New"/>
                        </a:rPr>
                        <a:t>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"Kotlin"</a:t>
                      </a:r>
                      <a:endParaRPr b="0" lang="en-US" sz="1150" spc="-1" strike="noStrike">
                        <a:latin typeface="Arial"/>
                      </a:endParaRPr>
                    </a:p>
                    <a:p>
                      <a:pPr>
                        <a:lnSpc>
                          <a:spcPct val="100000"/>
                        </a:lnSpc>
                        <a:tabLst>
                          <a:tab algn="l" pos="0"/>
                        </a:tabLst>
                      </a:pPr>
                      <a:r>
                        <a:rPr b="0" lang="en-GB" sz="1150" spc="-1" strike="noStrike">
                          <a:solidFill>
                            <a:srgbClr val="067d17"/>
                          </a:solidFill>
                          <a:highlight>
                            <a:srgbClr val="ffffff"/>
                          </a:highlight>
                          <a:latin typeface="DejaVu Sans Mono"/>
                          <a:ea typeface="Courier New"/>
                        </a:rPr>
                        <a:t>   </a:t>
                      </a:r>
                      <a:r>
                        <a:rPr b="0" i="1" lang="en-GB" sz="1150" spc="-1" strike="noStrike">
                          <a:solidFill>
                            <a:srgbClr val="00627a"/>
                          </a:solidFill>
                          <a:highlight>
                            <a:srgbClr val="ffffff"/>
                          </a:highlight>
                          <a:latin typeface="DejaVu Sans Mono"/>
                          <a:ea typeface="Courier New"/>
                        </a:rPr>
                        <a:t>println</a:t>
                      </a:r>
                      <a:r>
                        <a:rPr b="0" lang="en-GB" sz="1150" spc="-1" strike="noStrike">
                          <a:solidFill>
                            <a:srgbClr val="080808"/>
                          </a:solidFill>
                          <a:highlight>
                            <a:srgbClr val="ffffff"/>
                          </a:highlight>
                          <a:latin typeface="DejaVu Sans Mono"/>
                          <a:ea typeface="Courier New"/>
                        </a:rPr>
                        <a:t>(</a:t>
                      </a:r>
                      <a:r>
                        <a:rPr b="0" lang="en-GB" sz="1150" spc="-1" strike="noStrike">
                          <a:solidFill>
                            <a:srgbClr val="067d17"/>
                          </a:solidFill>
                          <a:highlight>
                            <a:srgbClr val="ffffff"/>
                          </a:highlight>
                          <a:latin typeface="DejaVu Sans Mono"/>
                          <a:ea typeface="Courier New"/>
                        </a:rPr>
                        <a:t>"Hello, </a:t>
                      </a:r>
                      <a:r>
                        <a:rPr b="0" lang="en-GB" sz="1150" spc="-1" strike="noStrike">
                          <a:solidFill>
                            <a:srgbClr val="0037a6"/>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name</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00000"/>
                        </a:lnSpc>
                        <a:tabLst>
                          <a:tab algn="l" pos="0"/>
                        </a:tabLst>
                      </a:pPr>
                      <a:endParaRPr b="0" lang="en-US" sz="1150" spc="-1" strike="noStrike">
                        <a:latin typeface="Arial"/>
                      </a:endParaRPr>
                    </a:p>
                  </a:txBody>
                  <a:tcPr marL="91080" marR="91080">
                    <a:noFill/>
                  </a:tcPr>
                </a:tc>
              </a:tr>
              <a:tr h="2041920">
                <a:tc>
                  <a:txBody>
                    <a:bodyPr lIns="91080" rIns="91080">
                      <a:noAutofit/>
                    </a:bodyPr>
                    <a:p>
                      <a:pPr>
                        <a:lnSpc>
                          <a:spcPct val="115000"/>
                        </a:lnSpc>
                        <a:tabLst>
                          <a:tab algn="l" pos="0"/>
                        </a:tabLst>
                      </a:pPr>
                      <a:r>
                        <a:rPr b="0" lang="en-GB" sz="1150" spc="-1" strike="noStrike">
                          <a:solidFill>
                            <a:srgbClr val="0033b3"/>
                          </a:solidFill>
                          <a:highlight>
                            <a:srgbClr val="ffffff"/>
                          </a:highlight>
                          <a:latin typeface="DejaVu Sans Mono"/>
                          <a:ea typeface="Courier New"/>
                        </a:rPr>
                        <a:t>public class </a:t>
                      </a:r>
                      <a:r>
                        <a:rPr b="0" lang="en-GB" sz="1150" spc="-1" strike="noStrike">
                          <a:solidFill>
                            <a:srgbClr val="000000"/>
                          </a:solidFill>
                          <a:highlight>
                            <a:srgbClr val="ffffff"/>
                          </a:highlight>
                          <a:latin typeface="DejaVu Sans Mono"/>
                          <a:ea typeface="Courier New"/>
                        </a:rPr>
                        <a:t>HelloKotlinDemo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33b3"/>
                          </a:solidFill>
                          <a:highlight>
                            <a:srgbClr val="ffffff"/>
                          </a:highlight>
                          <a:latin typeface="DejaVu Sans Mono"/>
                          <a:ea typeface="Courier New"/>
                        </a:rPr>
                        <a:t>public static void </a:t>
                      </a:r>
                      <a:r>
                        <a:rPr b="0" lang="en-GB" sz="1150" spc="-1" strike="noStrike">
                          <a:solidFill>
                            <a:srgbClr val="00627a"/>
                          </a:solidFill>
                          <a:highlight>
                            <a:srgbClr val="ffffff"/>
                          </a:highlight>
                          <a:latin typeface="DejaVu Sans Mono"/>
                          <a:ea typeface="Courier New"/>
                        </a:rPr>
                        <a:t>main</a:t>
                      </a:r>
                      <a:r>
                        <a:rPr b="0" lang="en-GB" sz="1150" spc="-1" strike="noStrike">
                          <a:solidFill>
                            <a:srgbClr val="080808"/>
                          </a:solidFill>
                          <a:highlight>
                            <a:srgbClr val="ffffff"/>
                          </a:highlight>
                          <a:latin typeface="DejaVu Sans Mono"/>
                          <a:ea typeface="Courier New"/>
                        </a:rPr>
                        <a:t>(</a:t>
                      </a:r>
                      <a:r>
                        <a:rPr b="0" lang="en-GB" sz="1150" spc="-1" strike="noStrike">
                          <a:solidFill>
                            <a:srgbClr val="000000"/>
                          </a:solidFill>
                          <a:highlight>
                            <a:srgbClr val="ffffff"/>
                          </a:highlight>
                          <a:latin typeface="DejaVu Sans Mono"/>
                          <a:ea typeface="Courier New"/>
                        </a:rPr>
                        <a:t>String</a:t>
                      </a:r>
                      <a:r>
                        <a:rPr b="0" lang="en-GB" sz="1150" spc="-1" strike="noStrike">
                          <a:solidFill>
                            <a:srgbClr val="080808"/>
                          </a:solidFill>
                          <a:highlight>
                            <a:srgbClr val="ffffff"/>
                          </a:highlight>
                          <a:latin typeface="DejaVu Sans Mono"/>
                          <a:ea typeface="Courier New"/>
                        </a:rPr>
                        <a:t>[] args) {</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String 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"Java"</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System</a:t>
                      </a:r>
                      <a:r>
                        <a:rPr b="0" lang="en-GB" sz="1150" spc="-1" strike="noStrike">
                          <a:solidFill>
                            <a:srgbClr val="080808"/>
                          </a:solidFill>
                          <a:highlight>
                            <a:srgbClr val="ffffff"/>
                          </a:highlight>
                          <a:latin typeface="DejaVu Sans Mono"/>
                          <a:ea typeface="Courier New"/>
                        </a:rPr>
                        <a:t>.</a:t>
                      </a:r>
                      <a:r>
                        <a:rPr b="0" i="1" lang="en-GB" sz="1150" spc="-1" strike="noStrike">
                          <a:solidFill>
                            <a:srgbClr val="871094"/>
                          </a:solidFill>
                          <a:highlight>
                            <a:srgbClr val="ffffff"/>
                          </a:highlight>
                          <a:latin typeface="DejaVu Sans Mono"/>
                          <a:ea typeface="Courier New"/>
                        </a:rPr>
                        <a:t>out</a:t>
                      </a:r>
                      <a:r>
                        <a:rPr b="0" lang="en-GB" sz="1150" spc="-1" strike="noStrike">
                          <a:solidFill>
                            <a:srgbClr val="080808"/>
                          </a:solidFill>
                          <a:highlight>
                            <a:srgbClr val="ffffff"/>
                          </a:highlight>
                          <a:latin typeface="DejaVu Sans Mono"/>
                          <a:ea typeface="Courier New"/>
                        </a:rPr>
                        <a:t>.println(</a:t>
                      </a:r>
                      <a:r>
                        <a:rPr b="0" lang="en-GB" sz="1150" spc="-1" strike="noStrike">
                          <a:solidFill>
                            <a:srgbClr val="067d17"/>
                          </a:solidFill>
                          <a:highlight>
                            <a:srgbClr val="ffffff"/>
                          </a:highlight>
                          <a:latin typeface="DejaVu Sans Mono"/>
                          <a:ea typeface="Courier New"/>
                        </a:rPr>
                        <a:t>"Hello, " </a:t>
                      </a:r>
                      <a:r>
                        <a:rPr b="0" lang="en-GB" sz="1150" spc="-1" strike="noStrike">
                          <a:solidFill>
                            <a:srgbClr val="080808"/>
                          </a:solidFill>
                          <a:highlight>
                            <a:srgbClr val="ffffff"/>
                          </a:highlight>
                          <a:latin typeface="DejaVu Sans Mono"/>
                          <a:ea typeface="Courier New"/>
                        </a:rPr>
                        <a:t>+ </a:t>
                      </a:r>
                      <a:r>
                        <a:rPr b="0" lang="en-GB" sz="1150" spc="-1" strike="noStrike">
                          <a:solidFill>
                            <a:srgbClr val="000000"/>
                          </a:solidFill>
                          <a:highlight>
                            <a:srgbClr val="ffffff"/>
                          </a:highlight>
                          <a:latin typeface="DejaVu Sans Mono"/>
                          <a:ea typeface="Courier New"/>
                        </a:rPr>
                        <a:t>name </a:t>
                      </a:r>
                      <a:r>
                        <a:rPr b="0" lang="en-GB" sz="1150" spc="-1" strike="noStrike">
                          <a:solidFill>
                            <a:srgbClr val="080808"/>
                          </a:solidFill>
                          <a:highlight>
                            <a:srgbClr val="ffffff"/>
                          </a:highlight>
                          <a:latin typeface="DejaVu Sans Mono"/>
                          <a:ea typeface="Courier New"/>
                        </a:rPr>
                        <a:t>+ </a:t>
                      </a:r>
                      <a:r>
                        <a:rPr b="0" lang="en-GB" sz="1150" spc="-1" strike="noStrike">
                          <a:solidFill>
                            <a:srgbClr val="067d17"/>
                          </a:solidFill>
                          <a:highlight>
                            <a:srgbClr val="ffffff"/>
                          </a:highlight>
                          <a:latin typeface="DejaVu Sans Mono"/>
                          <a:ea typeface="Courier New"/>
                        </a:rPr>
                        <a:t>"!"</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   </a:t>
                      </a: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p>
                      <a:pPr>
                        <a:lnSpc>
                          <a:spcPct val="115000"/>
                        </a:lnSpc>
                        <a:tabLst>
                          <a:tab algn="l" pos="0"/>
                        </a:tabLst>
                      </a:pPr>
                      <a:r>
                        <a:rPr b="0" lang="en-GB" sz="1150" spc="-1" strike="noStrike">
                          <a:solidFill>
                            <a:srgbClr val="080808"/>
                          </a:solidFill>
                          <a:highlight>
                            <a:srgbClr val="ffffff"/>
                          </a:highlight>
                          <a:latin typeface="DejaVu Sans Mono"/>
                          <a:ea typeface="Courier New"/>
                        </a:rPr>
                        <a:t>}</a:t>
                      </a:r>
                      <a:endParaRPr b="0" lang="en-US" sz="1150" spc="-1" strike="noStrike">
                        <a:latin typeface="Arial"/>
                      </a:endParaRPr>
                    </a:p>
                  </a:txBody>
                  <a:tcPr marL="91080" marR="91080">
                    <a:noFill/>
                  </a:tcPr>
                </a:tc>
              </a:tr>
            </a:tbl>
          </a:graphicData>
        </a:graphic>
      </p:graphicFrame>
      <p:sp>
        <p:nvSpPr>
          <p:cNvPr id="189" name="CustomShape 3"/>
          <p:cNvSpPr/>
          <p:nvPr/>
        </p:nvSpPr>
        <p:spPr>
          <a:xfrm>
            <a:off x="384120" y="1499040"/>
            <a:ext cx="7844040" cy="3253680"/>
          </a:xfrm>
          <a:prstGeom prst="rect">
            <a:avLst/>
          </a:prstGeom>
          <a:noFill/>
          <a:ln>
            <a:noFill/>
          </a:ln>
        </p:spPr>
        <p:style>
          <a:lnRef idx="0"/>
          <a:fillRef idx="0"/>
          <a:effectRef idx="0"/>
          <a:fontRef idx="minor"/>
        </p:style>
        <p:txBody>
          <a:bodyPr lIns="90000" rIns="90000" tIns="91440" bIns="91440">
            <a:noAutofit/>
          </a:bodyPr>
          <a:p>
            <a:pPr marL="457200" indent="-309240">
              <a:lnSpc>
                <a:spcPct val="115000"/>
              </a:lnSpc>
              <a:buClr>
                <a:srgbClr val="323a49"/>
              </a:buClr>
              <a:buFont typeface="Lato"/>
              <a:buChar char="-"/>
            </a:pPr>
            <a:r>
              <a:rPr b="1" lang="en-GB" sz="1300" spc="-1" strike="noStrike">
                <a:solidFill>
                  <a:srgbClr val="323a49"/>
                </a:solidFill>
                <a:latin typeface="Courier New"/>
                <a:ea typeface="Courier New"/>
              </a:rPr>
              <a:t>val</a:t>
            </a:r>
            <a:r>
              <a:rPr b="0" lang="en-GB" sz="1300" spc="-1" strike="noStrike">
                <a:solidFill>
                  <a:srgbClr val="323a49"/>
                </a:solidFill>
                <a:latin typeface="Lato"/>
                <a:ea typeface="Lato"/>
              </a:rPr>
              <a:t> - final/immutable variable declaration (use </a:t>
            </a:r>
            <a:r>
              <a:rPr b="1" lang="en-GB" sz="1300" spc="-1" strike="noStrike">
                <a:solidFill>
                  <a:srgbClr val="323a49"/>
                </a:solidFill>
                <a:latin typeface="Courier New"/>
                <a:ea typeface="Courier New"/>
              </a:rPr>
              <a:t>var</a:t>
            </a:r>
            <a:r>
              <a:rPr b="0" lang="en-GB" sz="1300" spc="-1" strike="noStrike">
                <a:solidFill>
                  <a:srgbClr val="323a49"/>
                </a:solidFill>
                <a:latin typeface="Lato"/>
                <a:ea typeface="Lato"/>
              </a:rPr>
              <a:t> for mutability)</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string-interpolation / templating (no concatenation; expression also allowed )</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type declaration is optional (type-inference, use </a:t>
            </a:r>
            <a:r>
              <a:rPr b="1" lang="en-GB" sz="1300" spc="-1" strike="noStrike">
                <a:solidFill>
                  <a:srgbClr val="323a49"/>
                </a:solidFill>
                <a:latin typeface="Courier New"/>
                <a:ea typeface="Courier New"/>
              </a:rPr>
              <a:t>val name:String</a:t>
            </a:r>
            <a:r>
              <a:rPr b="0" lang="en-GB" sz="1300" spc="-1" strike="noStrike">
                <a:solidFill>
                  <a:srgbClr val="323a49"/>
                </a:solidFill>
                <a:latin typeface="Lato"/>
                <a:ea typeface="Lato"/>
              </a:rPr>
              <a:t> for explicit type)</a:t>
            </a:r>
            <a:endParaRPr b="0" lang="en-US" sz="1300" spc="-1" strike="noStrike">
              <a:latin typeface="Arial"/>
            </a:endParaRPr>
          </a:p>
          <a:p>
            <a:pPr marL="457200" indent="-309240">
              <a:lnSpc>
                <a:spcPct val="115000"/>
              </a:lnSpc>
              <a:buClr>
                <a:srgbClr val="323a49"/>
              </a:buClr>
              <a:buFont typeface="Lato"/>
              <a:buChar char="-"/>
            </a:pPr>
            <a:r>
              <a:rPr b="0" lang="en-GB" sz="1300" spc="-1" strike="noStrike">
                <a:solidFill>
                  <a:srgbClr val="323a49"/>
                </a:solidFill>
                <a:latin typeface="Lato"/>
                <a:ea typeface="Lato"/>
              </a:rPr>
              <a:t>you must be explicit if you want to use </a:t>
            </a:r>
            <a:r>
              <a:rPr b="1" lang="en-GB" sz="1300" spc="-1" strike="noStrike">
                <a:solidFill>
                  <a:srgbClr val="323a49"/>
                </a:solidFill>
                <a:latin typeface="Courier New"/>
                <a:ea typeface="Courier New"/>
              </a:rPr>
              <a:t>null</a:t>
            </a:r>
            <a:r>
              <a:rPr b="0" lang="en-GB" sz="1300" spc="-1" strike="noStrike">
                <a:solidFill>
                  <a:srgbClr val="323a49"/>
                </a:solidFill>
                <a:latin typeface="Lato"/>
                <a:ea typeface="Lato"/>
              </a:rPr>
              <a:t> value (</a:t>
            </a:r>
            <a:r>
              <a:rPr b="1" lang="en-GB" sz="1150" spc="-1" strike="noStrike">
                <a:solidFill>
                  <a:srgbClr val="0033b3"/>
                </a:solidFill>
                <a:highlight>
                  <a:srgbClr val="ffffff"/>
                </a:highlight>
                <a:latin typeface="Courier New"/>
                <a:ea typeface="Courier New"/>
              </a:rPr>
              <a:t>val </a:t>
            </a:r>
            <a:r>
              <a:rPr b="1" lang="en-GB" sz="1150" spc="-1" strike="noStrike">
                <a:solidFill>
                  <a:srgbClr val="000000"/>
                </a:solidFill>
                <a:highlight>
                  <a:srgbClr val="ffffff"/>
                </a:highlight>
                <a:latin typeface="Courier New"/>
                <a:ea typeface="Courier New"/>
              </a:rPr>
              <a:t>name</a:t>
            </a:r>
            <a:r>
              <a:rPr b="1" lang="en-GB" sz="1150" spc="-1" strike="noStrike">
                <a:solidFill>
                  <a:srgbClr val="080808"/>
                </a:solidFill>
                <a:highlight>
                  <a:srgbClr val="ffffff"/>
                </a:highlight>
                <a:latin typeface="Courier New"/>
                <a:ea typeface="Courier New"/>
              </a:rPr>
              <a:t>: </a:t>
            </a:r>
            <a:r>
              <a:rPr b="1" lang="en-GB" sz="1150" spc="-1" strike="noStrike">
                <a:solidFill>
                  <a:srgbClr val="000000"/>
                </a:solidFill>
                <a:highlight>
                  <a:srgbClr val="ffffff"/>
                </a:highlight>
                <a:latin typeface="Courier New"/>
                <a:ea typeface="Courier New"/>
              </a:rPr>
              <a:t>String</a:t>
            </a:r>
            <a:r>
              <a:rPr b="1" lang="en-GB" sz="1150" spc="-1" strike="noStrike">
                <a:solidFill>
                  <a:srgbClr val="080808"/>
                </a:solidFill>
                <a:highlight>
                  <a:srgbClr val="ffffff"/>
                </a:highlight>
                <a:latin typeface="Courier New"/>
                <a:ea typeface="Courier New"/>
              </a:rPr>
              <a:t>? = </a:t>
            </a:r>
            <a:r>
              <a:rPr b="1" lang="en-GB" sz="1150" spc="-1" strike="noStrike">
                <a:solidFill>
                  <a:srgbClr val="0033b3"/>
                </a:solidFill>
                <a:highlight>
                  <a:srgbClr val="ffffff"/>
                </a:highlight>
                <a:latin typeface="Courier New"/>
                <a:ea typeface="Courier New"/>
              </a:rPr>
              <a:t>null</a:t>
            </a:r>
            <a:r>
              <a:rPr b="0" lang="en-GB" sz="1300" spc="-1" strike="noStrike">
                <a:solidFill>
                  <a:srgbClr val="323a49"/>
                </a:solidFill>
                <a:highlight>
                  <a:srgbClr val="ffffff"/>
                </a:highlight>
                <a:latin typeface="Lato"/>
                <a:ea typeface="Lato"/>
              </a:rPr>
              <a:t>)</a:t>
            </a:r>
            <a:endParaRPr b="0" lang="en-US" sz="1300" spc="-1" strike="noStrike">
              <a:latin typeface="Arial"/>
            </a:endParaRPr>
          </a:p>
          <a:p>
            <a:pPr marL="457200">
              <a:lnSpc>
                <a:spcPct val="115000"/>
              </a:lnSpc>
              <a:spcBef>
                <a:spcPts val="1599"/>
              </a:spcBef>
              <a:spcAft>
                <a:spcPts val="1599"/>
              </a:spcAft>
              <a:tabLst>
                <a:tab algn="l" pos="0"/>
              </a:tabLst>
            </a:pPr>
            <a:endParaRPr b="0" lang="en-US" sz="1300" spc="-1" strike="noStrike">
              <a:latin typeface="Arial"/>
            </a:endParaRPr>
          </a:p>
        </p:txBody>
      </p:sp>
      <p:pic>
        <p:nvPicPr>
          <p:cNvPr id="190" name="Google Shape;278;p25" descr=""/>
          <p:cNvPicPr/>
          <p:nvPr/>
        </p:nvPicPr>
        <p:blipFill>
          <a:blip r:embed="rId3"/>
          <a:stretch/>
        </p:blipFill>
        <p:spPr>
          <a:xfrm>
            <a:off x="932400" y="2540880"/>
            <a:ext cx="3568680" cy="761760"/>
          </a:xfrm>
          <a:prstGeom prst="rect">
            <a:avLst/>
          </a:prstGeom>
          <a:ln w="9360">
            <a:solidFill>
              <a:schemeClr val="dk2"/>
            </a:solidFill>
            <a:round/>
          </a:ln>
        </p:spPr>
      </p:pic>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afterEffect" fill="hold" presetClass="entr" presetID="10">
                                  <p:stCondLst>
                                    <p:cond delay="0"/>
                                  </p:stCondLst>
                                  <p:childTnLst>
                                    <p:set>
                                      <p:cBhvr>
                                        <p:cTn id="173" dur="1" fill="hold">
                                          <p:stCondLst>
                                            <p:cond delay="0"/>
                                          </p:stCondLst>
                                        </p:cTn>
                                        <p:tgtEl>
                                          <p:spTgt spid="189"/>
                                        </p:tgtEl>
                                        <p:attrNameLst>
                                          <p:attrName>style.visibility</p:attrName>
                                        </p:attrNameLst>
                                      </p:cBhvr>
                                      <p:to>
                                        <p:strVal val="visible"/>
                                      </p:to>
                                    </p:set>
                                    <p:animEffect filter="fade" transition="in">
                                      <p:cBhvr additive="repl">
                                        <p:cTn id="174" dur="5000"/>
                                        <p:tgtEl>
                                          <p:spTgt spid="189"/>
                                        </p:tgtEl>
                                      </p:cBhvr>
                                    </p:animEffect>
                                  </p:childTnLst>
                                </p:cTn>
                              </p:par>
                              <p:par>
                                <p:cTn id="175" nodeType="withEffect" fill="hold" presetClass="entr" presetID="10">
                                  <p:stCondLst>
                                    <p:cond delay="0"/>
                                  </p:stCondLst>
                                  <p:childTnLst>
                                    <p:set>
                                      <p:cBhvr>
                                        <p:cTn id="176" dur="1" fill="hold">
                                          <p:stCondLst>
                                            <p:cond delay="0"/>
                                          </p:stCondLst>
                                        </p:cTn>
                                        <p:tgtEl>
                                          <p:spTgt spid="190"/>
                                        </p:tgtEl>
                                        <p:attrNameLst>
                                          <p:attrName>style.visibility</p:attrName>
                                        </p:attrNameLst>
                                      </p:cBhvr>
                                      <p:to>
                                        <p:strVal val="visible"/>
                                      </p:to>
                                    </p:set>
                                    <p:animEffect filter="fade" transition="in">
                                      <p:cBhvr additive="repl">
                                        <p:cTn id="177" dur="5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2021-02-16T20:42:17Z</dcterms:modified>
  <cp:revision>6</cp:revision>
  <dc:subject/>
  <dc:title/>
</cp:coreProperties>
</file>